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rick Sans" panose="020B0604020202020204" charset="0"/>
      <p:regular r:id="rId13"/>
    </p:embeddedFont>
    <p:embeddedFont>
      <p:font typeface="Codec Pro ExtraBold" panose="020B0604020202020204" charset="0"/>
      <p:regular r:id="rId14"/>
    </p:embeddedFont>
    <p:embeddedFont>
      <p:font typeface="Open Sans" panose="020F0502020204030204" pitchFamily="34" charset="0"/>
      <p:regular r:id="rId15"/>
    </p:embeddedFont>
    <p:embeddedFont>
      <p:font typeface="Open Sans Bold" panose="020B0604020202020204" charset="0"/>
      <p:regular r:id="rId16"/>
    </p:embeddedFont>
    <p:embeddedFont>
      <p:font typeface="Open Sans Extra Bold" panose="020B0604020202020204" charset="0"/>
      <p:regular r:id="rId17"/>
    </p:embeddedFont>
    <p:embeddedFont>
      <p:font typeface="Open Sans Light" panose="020F0502020204030204" pitchFamily="34" charset="0"/>
      <p:regular r:id="rId18"/>
    </p:embeddedFont>
    <p:embeddedFont>
      <p:font typeface="Poppins Ultra-Bold" panose="020B0604020202020204" charset="0"/>
      <p:regular r:id="rId19"/>
    </p:embeddedFont>
    <p:embeddedFont>
      <p:font typeface="Public Sans Heavy"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4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449769" y="5890276"/>
            <a:ext cx="6372405" cy="6736048"/>
          </a:xfrm>
          <a:custGeom>
            <a:avLst/>
            <a:gdLst/>
            <a:ahLst/>
            <a:cxnLst/>
            <a:rect l="l" t="t" r="r" b="b"/>
            <a:pathLst>
              <a:path w="6372405" h="6736048">
                <a:moveTo>
                  <a:pt x="0" y="0"/>
                </a:moveTo>
                <a:lnTo>
                  <a:pt x="6372405" y="0"/>
                </a:lnTo>
                <a:lnTo>
                  <a:pt x="6372405" y="6736048"/>
                </a:lnTo>
                <a:lnTo>
                  <a:pt x="0" y="6736048"/>
                </a:lnTo>
                <a:lnTo>
                  <a:pt x="0" y="0"/>
                </a:lnTo>
                <a:close/>
              </a:path>
            </a:pathLst>
          </a:custGeom>
          <a:blipFill>
            <a:blip r:embed="rId2"/>
            <a:stretch>
              <a:fillRect/>
            </a:stretch>
          </a:blipFill>
        </p:spPr>
        <p:txBody>
          <a:bodyPr/>
          <a:lstStyle/>
          <a:p>
            <a:endParaRPr lang="en-IN"/>
          </a:p>
        </p:txBody>
      </p:sp>
      <p:sp>
        <p:nvSpPr>
          <p:cNvPr id="3" name="Freeform 3"/>
          <p:cNvSpPr/>
          <p:nvPr/>
        </p:nvSpPr>
        <p:spPr>
          <a:xfrm>
            <a:off x="12519929" y="-5085592"/>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3">
              <a:alphaModFix amt="15000"/>
            </a:blip>
            <a:stretch>
              <a:fillRect/>
            </a:stretch>
          </a:blipFill>
        </p:spPr>
        <p:txBody>
          <a:bodyPr/>
          <a:lstStyle/>
          <a:p>
            <a:endParaRPr lang="en-IN"/>
          </a:p>
        </p:txBody>
      </p:sp>
      <p:sp>
        <p:nvSpPr>
          <p:cNvPr id="4" name="Freeform 4"/>
          <p:cNvSpPr/>
          <p:nvPr/>
        </p:nvSpPr>
        <p:spPr>
          <a:xfrm>
            <a:off x="-2139394" y="6548738"/>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4">
              <a:alphaModFix amt="12000"/>
            </a:blip>
            <a:stretch>
              <a:fillRect/>
            </a:stretch>
          </a:blipFill>
        </p:spPr>
        <p:txBody>
          <a:bodyPr/>
          <a:lstStyle/>
          <a:p>
            <a:endParaRPr lang="en-IN"/>
          </a:p>
        </p:txBody>
      </p:sp>
      <p:sp>
        <p:nvSpPr>
          <p:cNvPr id="5" name="Freeform 5"/>
          <p:cNvSpPr/>
          <p:nvPr/>
        </p:nvSpPr>
        <p:spPr>
          <a:xfrm>
            <a:off x="4405569" y="1363734"/>
            <a:ext cx="2420910" cy="801926"/>
          </a:xfrm>
          <a:custGeom>
            <a:avLst/>
            <a:gdLst/>
            <a:ahLst/>
            <a:cxnLst/>
            <a:rect l="l" t="t" r="r" b="b"/>
            <a:pathLst>
              <a:path w="2420910" h="801926">
                <a:moveTo>
                  <a:pt x="0" y="0"/>
                </a:moveTo>
                <a:lnTo>
                  <a:pt x="2420910" y="0"/>
                </a:lnTo>
                <a:lnTo>
                  <a:pt x="2420910" y="801927"/>
                </a:lnTo>
                <a:lnTo>
                  <a:pt x="0" y="801927"/>
                </a:lnTo>
                <a:lnTo>
                  <a:pt x="0" y="0"/>
                </a:lnTo>
                <a:close/>
              </a:path>
            </a:pathLst>
          </a:custGeom>
          <a:blipFill>
            <a:blip r:embed="rId5"/>
            <a:stretch>
              <a:fillRect/>
            </a:stretch>
          </a:blipFill>
        </p:spPr>
        <p:txBody>
          <a:bodyPr/>
          <a:lstStyle/>
          <a:p>
            <a:endParaRPr lang="en-IN"/>
          </a:p>
        </p:txBody>
      </p:sp>
      <p:sp>
        <p:nvSpPr>
          <p:cNvPr id="6" name="Freeform 6"/>
          <p:cNvSpPr/>
          <p:nvPr/>
        </p:nvSpPr>
        <p:spPr>
          <a:xfrm>
            <a:off x="5616024" y="8415991"/>
            <a:ext cx="1928605" cy="1839407"/>
          </a:xfrm>
          <a:custGeom>
            <a:avLst/>
            <a:gdLst/>
            <a:ahLst/>
            <a:cxnLst/>
            <a:rect l="l" t="t" r="r" b="b"/>
            <a:pathLst>
              <a:path w="1928605" h="1839407">
                <a:moveTo>
                  <a:pt x="0" y="0"/>
                </a:moveTo>
                <a:lnTo>
                  <a:pt x="1928605" y="0"/>
                </a:lnTo>
                <a:lnTo>
                  <a:pt x="1928605" y="1839407"/>
                </a:lnTo>
                <a:lnTo>
                  <a:pt x="0" y="1839407"/>
                </a:lnTo>
                <a:lnTo>
                  <a:pt x="0" y="0"/>
                </a:lnTo>
                <a:close/>
              </a:path>
            </a:pathLst>
          </a:custGeom>
          <a:blipFill>
            <a:blip r:embed="rId6"/>
            <a:stretch>
              <a:fillRect/>
            </a:stretch>
          </a:blipFill>
        </p:spPr>
        <p:txBody>
          <a:bodyPr/>
          <a:lstStyle/>
          <a:p>
            <a:endParaRPr lang="en-IN"/>
          </a:p>
        </p:txBody>
      </p:sp>
      <p:sp>
        <p:nvSpPr>
          <p:cNvPr id="7" name="Freeform 7"/>
          <p:cNvSpPr/>
          <p:nvPr/>
        </p:nvSpPr>
        <p:spPr>
          <a:xfrm>
            <a:off x="-2178790" y="-2633451"/>
            <a:ext cx="6414979" cy="6781052"/>
          </a:xfrm>
          <a:custGeom>
            <a:avLst/>
            <a:gdLst/>
            <a:ahLst/>
            <a:cxnLst/>
            <a:rect l="l" t="t" r="r" b="b"/>
            <a:pathLst>
              <a:path w="6414979" h="6781052">
                <a:moveTo>
                  <a:pt x="0" y="0"/>
                </a:moveTo>
                <a:lnTo>
                  <a:pt x="6414980" y="0"/>
                </a:lnTo>
                <a:lnTo>
                  <a:pt x="6414980" y="6781052"/>
                </a:lnTo>
                <a:lnTo>
                  <a:pt x="0" y="6781052"/>
                </a:lnTo>
                <a:lnTo>
                  <a:pt x="0" y="0"/>
                </a:lnTo>
                <a:close/>
              </a:path>
            </a:pathLst>
          </a:custGeom>
          <a:blipFill>
            <a:blip r:embed="rId7"/>
            <a:stretch>
              <a:fillRect/>
            </a:stretch>
          </a:blipFill>
        </p:spPr>
        <p:txBody>
          <a:bodyPr/>
          <a:lstStyle/>
          <a:p>
            <a:endParaRPr lang="en-IN"/>
          </a:p>
        </p:txBody>
      </p:sp>
      <p:sp>
        <p:nvSpPr>
          <p:cNvPr id="8" name="Freeform 8"/>
          <p:cNvSpPr/>
          <p:nvPr/>
        </p:nvSpPr>
        <p:spPr>
          <a:xfrm>
            <a:off x="12288445" y="8127222"/>
            <a:ext cx="1600112" cy="1038747"/>
          </a:xfrm>
          <a:custGeom>
            <a:avLst/>
            <a:gdLst/>
            <a:ahLst/>
            <a:cxnLst/>
            <a:rect l="l" t="t" r="r" b="b"/>
            <a:pathLst>
              <a:path w="1600112" h="1038747">
                <a:moveTo>
                  <a:pt x="0" y="0"/>
                </a:moveTo>
                <a:lnTo>
                  <a:pt x="1600112" y="0"/>
                </a:lnTo>
                <a:lnTo>
                  <a:pt x="1600112" y="1038747"/>
                </a:lnTo>
                <a:lnTo>
                  <a:pt x="0" y="1038747"/>
                </a:lnTo>
                <a:lnTo>
                  <a:pt x="0" y="0"/>
                </a:lnTo>
                <a:close/>
              </a:path>
            </a:pathLst>
          </a:custGeom>
          <a:blipFill>
            <a:blip r:embed="rId8"/>
            <a:stretch>
              <a:fillRect/>
            </a:stretch>
          </a:blipFill>
        </p:spPr>
        <p:txBody>
          <a:bodyPr/>
          <a:lstStyle/>
          <a:p>
            <a:endParaRPr lang="en-IN"/>
          </a:p>
        </p:txBody>
      </p:sp>
      <p:sp>
        <p:nvSpPr>
          <p:cNvPr id="9" name="TextBox 9"/>
          <p:cNvSpPr txBox="1"/>
          <p:nvPr/>
        </p:nvSpPr>
        <p:spPr>
          <a:xfrm>
            <a:off x="2676177" y="3302494"/>
            <a:ext cx="12935647" cy="2095920"/>
          </a:xfrm>
          <a:prstGeom prst="rect">
            <a:avLst/>
          </a:prstGeom>
        </p:spPr>
        <p:txBody>
          <a:bodyPr lIns="0" tIns="0" rIns="0" bIns="0" rtlCol="0" anchor="t">
            <a:spAutoFit/>
          </a:bodyPr>
          <a:lstStyle/>
          <a:p>
            <a:pPr algn="ctr">
              <a:lnSpc>
                <a:spcPts val="16309"/>
              </a:lnSpc>
            </a:pPr>
            <a:r>
              <a:rPr lang="en-US" sz="11649" b="1">
                <a:solidFill>
                  <a:srgbClr val="5062C6"/>
                </a:solidFill>
                <a:latin typeface="Poppins Ultra-Bold"/>
                <a:ea typeface="Poppins Ultra-Bold"/>
                <a:cs typeface="Poppins Ultra-Bold"/>
                <a:sym typeface="Poppins Ultra-Bold"/>
              </a:rPr>
              <a:t>PATHOLOGY LAB</a:t>
            </a:r>
          </a:p>
        </p:txBody>
      </p:sp>
      <p:sp>
        <p:nvSpPr>
          <p:cNvPr id="10" name="TextBox 10"/>
          <p:cNvSpPr txBox="1"/>
          <p:nvPr/>
        </p:nvSpPr>
        <p:spPr>
          <a:xfrm>
            <a:off x="4236190" y="5775976"/>
            <a:ext cx="8283740" cy="2832655"/>
          </a:xfrm>
          <a:prstGeom prst="rect">
            <a:avLst/>
          </a:prstGeom>
        </p:spPr>
        <p:txBody>
          <a:bodyPr lIns="0" tIns="0" rIns="0" bIns="0" rtlCol="0" anchor="t">
            <a:spAutoFit/>
          </a:bodyPr>
          <a:lstStyle/>
          <a:p>
            <a:pPr algn="r">
              <a:lnSpc>
                <a:spcPts val="5569"/>
              </a:lnSpc>
            </a:pPr>
            <a:r>
              <a:rPr lang="en-US" sz="3978" b="1">
                <a:solidFill>
                  <a:srgbClr val="00878E"/>
                </a:solidFill>
                <a:latin typeface="Poppins Ultra-Bold"/>
                <a:ea typeface="Poppins Ultra-Bold"/>
                <a:cs typeface="Poppins Ultra-Bold"/>
                <a:sym typeface="Poppins Ultra-Bold"/>
              </a:rPr>
              <a:t>BY  YASHVI KHOKHARIYA(088)</a:t>
            </a:r>
          </a:p>
          <a:p>
            <a:pPr algn="r">
              <a:lnSpc>
                <a:spcPts val="5569"/>
              </a:lnSpc>
            </a:pPr>
            <a:r>
              <a:rPr lang="en-US" sz="3978" b="1">
                <a:solidFill>
                  <a:srgbClr val="00878E"/>
                </a:solidFill>
                <a:latin typeface="Poppins Ultra-Bold"/>
                <a:ea typeface="Poppins Ultra-Bold"/>
                <a:cs typeface="Poppins Ultra-Bold"/>
                <a:sym typeface="Poppins Ultra-Bold"/>
              </a:rPr>
              <a:t>VRUNDA PALADIYA(123)</a:t>
            </a:r>
          </a:p>
          <a:p>
            <a:pPr algn="r">
              <a:lnSpc>
                <a:spcPts val="5569"/>
              </a:lnSpc>
            </a:pPr>
            <a:r>
              <a:rPr lang="en-US" sz="3978" b="1">
                <a:solidFill>
                  <a:srgbClr val="00878E"/>
                </a:solidFill>
                <a:latin typeface="Poppins Ultra-Bold"/>
                <a:ea typeface="Poppins Ultra-Bold"/>
                <a:cs typeface="Poppins Ultra-Bold"/>
                <a:sym typeface="Poppins Ultra-Bold"/>
              </a:rPr>
              <a:t>SHREYA PATEL(145)</a:t>
            </a:r>
          </a:p>
          <a:p>
            <a:pPr algn="r">
              <a:lnSpc>
                <a:spcPts val="5569"/>
              </a:lnSpc>
            </a:pPr>
            <a:r>
              <a:rPr lang="en-US" sz="3978" b="1">
                <a:solidFill>
                  <a:srgbClr val="00878E"/>
                </a:solidFill>
                <a:latin typeface="Poppins Ultra-Bold"/>
                <a:ea typeface="Poppins Ultra-Bold"/>
                <a:cs typeface="Poppins Ultra-Bold"/>
                <a:sym typeface="Poppins Ultra-Bold"/>
              </a:rPr>
              <a:t>SHRADHHA TIWARI(208)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163445" y="-318668"/>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44299" y="1556537"/>
            <a:ext cx="7399403" cy="11629710"/>
          </a:xfrm>
          <a:custGeom>
            <a:avLst/>
            <a:gdLst/>
            <a:ahLst/>
            <a:cxnLst/>
            <a:rect l="l" t="t" r="r" b="b"/>
            <a:pathLst>
              <a:path w="7399403" h="11629710">
                <a:moveTo>
                  <a:pt x="0" y="0"/>
                </a:moveTo>
                <a:lnTo>
                  <a:pt x="7399402" y="0"/>
                </a:lnTo>
                <a:lnTo>
                  <a:pt x="7399402" y="11629709"/>
                </a:lnTo>
                <a:lnTo>
                  <a:pt x="0" y="11629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6296895" y="3544552"/>
            <a:ext cx="5694209" cy="8956282"/>
            <a:chOff x="0" y="0"/>
            <a:chExt cx="812800" cy="1278433"/>
          </a:xfrm>
        </p:grpSpPr>
        <p:sp>
          <p:nvSpPr>
            <p:cNvPr id="5" name="Freeform 5"/>
            <p:cNvSpPr/>
            <p:nvPr/>
          </p:nvSpPr>
          <p:spPr>
            <a:xfrm>
              <a:off x="0" y="0"/>
              <a:ext cx="812800" cy="1278433"/>
            </a:xfrm>
            <a:custGeom>
              <a:avLst/>
              <a:gdLst/>
              <a:ahLst/>
              <a:cxnLst/>
              <a:rect l="l" t="t" r="r" b="b"/>
              <a:pathLst>
                <a:path w="812800" h="1278433">
                  <a:moveTo>
                    <a:pt x="0" y="0"/>
                  </a:moveTo>
                  <a:lnTo>
                    <a:pt x="812800" y="0"/>
                  </a:lnTo>
                  <a:lnTo>
                    <a:pt x="812800" y="1278433"/>
                  </a:lnTo>
                  <a:lnTo>
                    <a:pt x="0" y="1278433"/>
                  </a:lnTo>
                  <a:close/>
                </a:path>
              </a:pathLst>
            </a:custGeom>
            <a:solidFill>
              <a:srgbClr val="E9EAF6"/>
            </a:solidFill>
          </p:spPr>
          <p:txBody>
            <a:bodyPr/>
            <a:lstStyle/>
            <a:p>
              <a:endParaRPr lang="en-IN"/>
            </a:p>
          </p:txBody>
        </p:sp>
        <p:sp>
          <p:nvSpPr>
            <p:cNvPr id="6" name="TextBox 6"/>
            <p:cNvSpPr txBox="1"/>
            <p:nvPr/>
          </p:nvSpPr>
          <p:spPr>
            <a:xfrm>
              <a:off x="0" y="-38100"/>
              <a:ext cx="812800" cy="13165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411095" y="2452589"/>
            <a:ext cx="7876905" cy="7726439"/>
          </a:xfrm>
          <a:custGeom>
            <a:avLst/>
            <a:gdLst/>
            <a:ahLst/>
            <a:cxnLst/>
            <a:rect l="l" t="t" r="r" b="b"/>
            <a:pathLst>
              <a:path w="7876905" h="7726439">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rot="-1257881">
            <a:off x="-746181" y="2077712"/>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6713460" y="3564988"/>
            <a:ext cx="4925174" cy="5703570"/>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admin_master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appoitment_master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blood_test</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doctor_master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liver_test</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pregnancy_test</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rtpcr_test</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service_master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staff_master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test_master</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urine_test</a:t>
            </a:r>
          </a:p>
          <a:p>
            <a:pPr marL="582933" lvl="1" indent="-291467" algn="l">
              <a:lnSpc>
                <a:spcPts val="3780"/>
              </a:lnSpc>
              <a:buFont typeface="Arial"/>
              <a:buChar char="•"/>
            </a:pPr>
            <a:r>
              <a:rPr lang="en-US" sz="2700" b="1">
                <a:solidFill>
                  <a:srgbClr val="222366"/>
                </a:solidFill>
                <a:latin typeface="Public Sans Heavy"/>
                <a:ea typeface="Public Sans Heavy"/>
                <a:cs typeface="Public Sans Heavy"/>
                <a:sym typeface="Public Sans Heavy"/>
              </a:rPr>
              <a:t>user_master</a:t>
            </a:r>
          </a:p>
        </p:txBody>
      </p:sp>
      <p:sp>
        <p:nvSpPr>
          <p:cNvPr id="10" name="TextBox 10"/>
          <p:cNvSpPr txBox="1"/>
          <p:nvPr/>
        </p:nvSpPr>
        <p:spPr>
          <a:xfrm>
            <a:off x="989096" y="72663"/>
            <a:ext cx="14228697" cy="1250950"/>
          </a:xfrm>
          <a:prstGeom prst="rect">
            <a:avLst/>
          </a:prstGeom>
        </p:spPr>
        <p:txBody>
          <a:bodyPr lIns="0" tIns="0" rIns="0" bIns="0" rtlCol="0" anchor="t">
            <a:spAutoFit/>
          </a:bodyPr>
          <a:lstStyle/>
          <a:p>
            <a:pPr algn="r">
              <a:lnSpc>
                <a:spcPts val="9799"/>
              </a:lnSpc>
            </a:pPr>
            <a:r>
              <a:rPr lang="en-US" sz="6999">
                <a:solidFill>
                  <a:srgbClr val="222366"/>
                </a:solidFill>
                <a:latin typeface="Brick Sans"/>
                <a:ea typeface="Brick Sans"/>
                <a:cs typeface="Brick Sans"/>
                <a:sym typeface="Brick Sans"/>
              </a:rPr>
              <a:t>DATABASE TABLES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698939" y="3102540"/>
            <a:ext cx="10291369" cy="3276566"/>
            <a:chOff x="0" y="0"/>
            <a:chExt cx="2227253" cy="709113"/>
          </a:xfrm>
        </p:grpSpPr>
        <p:sp>
          <p:nvSpPr>
            <p:cNvPr id="4" name="Freeform 4"/>
            <p:cNvSpPr/>
            <p:nvPr/>
          </p:nvSpPr>
          <p:spPr>
            <a:xfrm>
              <a:off x="0" y="0"/>
              <a:ext cx="2227253" cy="709113"/>
            </a:xfrm>
            <a:custGeom>
              <a:avLst/>
              <a:gdLst/>
              <a:ahLst/>
              <a:cxnLst/>
              <a:rect l="l" t="t" r="r" b="b"/>
              <a:pathLst>
                <a:path w="2227253" h="709113">
                  <a:moveTo>
                    <a:pt x="9780" y="0"/>
                  </a:moveTo>
                  <a:lnTo>
                    <a:pt x="2217474" y="0"/>
                  </a:lnTo>
                  <a:cubicBezTo>
                    <a:pt x="2220067" y="0"/>
                    <a:pt x="2222555" y="1030"/>
                    <a:pt x="2224389" y="2864"/>
                  </a:cubicBezTo>
                  <a:cubicBezTo>
                    <a:pt x="2226223" y="4698"/>
                    <a:pt x="2227253" y="7186"/>
                    <a:pt x="2227253" y="9780"/>
                  </a:cubicBezTo>
                  <a:lnTo>
                    <a:pt x="2227253" y="699333"/>
                  </a:lnTo>
                  <a:cubicBezTo>
                    <a:pt x="2227253" y="701927"/>
                    <a:pt x="2226223" y="704414"/>
                    <a:pt x="2224389" y="706248"/>
                  </a:cubicBezTo>
                  <a:cubicBezTo>
                    <a:pt x="2222555" y="708082"/>
                    <a:pt x="2220067" y="709113"/>
                    <a:pt x="2217474" y="709113"/>
                  </a:cubicBezTo>
                  <a:lnTo>
                    <a:pt x="9780" y="709113"/>
                  </a:lnTo>
                  <a:cubicBezTo>
                    <a:pt x="4378" y="709113"/>
                    <a:pt x="0" y="704734"/>
                    <a:pt x="0" y="699333"/>
                  </a:cubicBezTo>
                  <a:lnTo>
                    <a:pt x="0" y="9780"/>
                  </a:lnTo>
                  <a:cubicBezTo>
                    <a:pt x="0" y="7186"/>
                    <a:pt x="1030" y="4698"/>
                    <a:pt x="2864" y="2864"/>
                  </a:cubicBezTo>
                  <a:cubicBezTo>
                    <a:pt x="4698" y="1030"/>
                    <a:pt x="7186" y="0"/>
                    <a:pt x="9780" y="0"/>
                  </a:cubicBezTo>
                  <a:close/>
                </a:path>
              </a:pathLst>
            </a:custGeom>
            <a:solidFill>
              <a:srgbClr val="000000">
                <a:alpha val="0"/>
              </a:srgbClr>
            </a:solidFill>
            <a:ln w="38100" cap="sq">
              <a:solidFill>
                <a:srgbClr val="5062C6"/>
              </a:solidFill>
              <a:prstDash val="solid"/>
              <a:miter/>
            </a:ln>
          </p:spPr>
          <p:txBody>
            <a:bodyPr/>
            <a:lstStyle/>
            <a:p>
              <a:endParaRPr lang="en-IN"/>
            </a:p>
          </p:txBody>
        </p:sp>
        <p:sp>
          <p:nvSpPr>
            <p:cNvPr id="5" name="TextBox 5"/>
            <p:cNvSpPr txBox="1"/>
            <p:nvPr/>
          </p:nvSpPr>
          <p:spPr>
            <a:xfrm>
              <a:off x="0" y="-123825"/>
              <a:ext cx="2227253" cy="832938"/>
            </a:xfrm>
            <a:prstGeom prst="rect">
              <a:avLst/>
            </a:prstGeom>
          </p:spPr>
          <p:txBody>
            <a:bodyPr lIns="50800" tIns="50800" rIns="50800" bIns="50800" rtlCol="0" anchor="ctr"/>
            <a:lstStyle/>
            <a:p>
              <a:pPr algn="ctr">
                <a:lnSpc>
                  <a:spcPts val="8959"/>
                </a:lnSpc>
              </a:pPr>
              <a:r>
                <a:rPr lang="en-US" sz="6399">
                  <a:solidFill>
                    <a:srgbClr val="5062C6"/>
                  </a:solidFill>
                  <a:latin typeface="Open Sans Extra Bold"/>
                  <a:ea typeface="Open Sans Extra Bold"/>
                  <a:cs typeface="Open Sans Extra Bold"/>
                  <a:sym typeface="Open Sans Extra Bold"/>
                </a:rPr>
                <a:t>THANK YOU</a:t>
              </a:r>
            </a:p>
          </p:txBody>
        </p:sp>
      </p:grpSp>
      <p:sp>
        <p:nvSpPr>
          <p:cNvPr id="6" name="Freeform 6"/>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txBody>
          <a:bodyPr/>
          <a:lstStyle/>
          <a:p>
            <a:endParaRPr lang="en-IN"/>
          </a:p>
        </p:txBody>
      </p:sp>
      <p:sp>
        <p:nvSpPr>
          <p:cNvPr id="7" name="Freeform 7"/>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txBody>
          <a:bodyPr/>
          <a:lstStyle/>
          <a:p>
            <a:endParaRPr lang="en-IN"/>
          </a:p>
        </p:txBody>
      </p:sp>
      <p:sp>
        <p:nvSpPr>
          <p:cNvPr id="8" name="Freeform 8"/>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txBody>
          <a:bodyPr/>
          <a:lstStyle/>
          <a:p>
            <a:endParaRPr lang="en-IN"/>
          </a:p>
        </p:txBody>
      </p:sp>
      <p:sp>
        <p:nvSpPr>
          <p:cNvPr id="9" name="Freeform 9"/>
          <p:cNvSpPr/>
          <p:nvPr/>
        </p:nvSpPr>
        <p:spPr>
          <a:xfrm>
            <a:off x="13629602"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961077" y="3894528"/>
            <a:ext cx="7359144" cy="4761575"/>
            <a:chOff x="0" y="0"/>
            <a:chExt cx="1880285" cy="1216597"/>
          </a:xfrm>
        </p:grpSpPr>
        <p:sp>
          <p:nvSpPr>
            <p:cNvPr id="3" name="Freeform 3"/>
            <p:cNvSpPr/>
            <p:nvPr/>
          </p:nvSpPr>
          <p:spPr>
            <a:xfrm>
              <a:off x="0" y="0"/>
              <a:ext cx="1880285" cy="1216597"/>
            </a:xfrm>
            <a:custGeom>
              <a:avLst/>
              <a:gdLst/>
              <a:ahLst/>
              <a:cxnLst/>
              <a:rect l="l" t="t" r="r" b="b"/>
              <a:pathLst>
                <a:path w="1880285" h="1216597">
                  <a:moveTo>
                    <a:pt x="19988" y="0"/>
                  </a:moveTo>
                  <a:lnTo>
                    <a:pt x="1860297" y="0"/>
                  </a:lnTo>
                  <a:cubicBezTo>
                    <a:pt x="1871336" y="0"/>
                    <a:pt x="1880285" y="8949"/>
                    <a:pt x="1880285" y="19988"/>
                  </a:cubicBezTo>
                  <a:lnTo>
                    <a:pt x="1880285" y="1196609"/>
                  </a:lnTo>
                  <a:cubicBezTo>
                    <a:pt x="1880285" y="1207648"/>
                    <a:pt x="1871336" y="1216597"/>
                    <a:pt x="1860297" y="1216597"/>
                  </a:cubicBezTo>
                  <a:lnTo>
                    <a:pt x="19988" y="1216597"/>
                  </a:lnTo>
                  <a:cubicBezTo>
                    <a:pt x="8949" y="1216597"/>
                    <a:pt x="0" y="1207648"/>
                    <a:pt x="0" y="1196609"/>
                  </a:cubicBezTo>
                  <a:lnTo>
                    <a:pt x="0" y="19988"/>
                  </a:lnTo>
                  <a:cubicBezTo>
                    <a:pt x="0" y="8949"/>
                    <a:pt x="8949" y="0"/>
                    <a:pt x="19988" y="0"/>
                  </a:cubicBezTo>
                  <a:close/>
                </a:path>
              </a:pathLst>
            </a:custGeom>
            <a:solidFill>
              <a:srgbClr val="5062C6"/>
            </a:solidFill>
          </p:spPr>
          <p:txBody>
            <a:bodyPr/>
            <a:lstStyle/>
            <a:p>
              <a:endParaRPr lang="en-IN"/>
            </a:p>
          </p:txBody>
        </p:sp>
        <p:sp>
          <p:nvSpPr>
            <p:cNvPr id="4" name="TextBox 4"/>
            <p:cNvSpPr txBox="1"/>
            <p:nvPr/>
          </p:nvSpPr>
          <p:spPr>
            <a:xfrm>
              <a:off x="0" y="-38100"/>
              <a:ext cx="1880285" cy="12546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380869" y="3837378"/>
            <a:ext cx="5939352" cy="4865137"/>
          </a:xfrm>
          <a:prstGeom prst="rect">
            <a:avLst/>
          </a:prstGeom>
        </p:spPr>
        <p:txBody>
          <a:bodyPr lIns="0" tIns="0" rIns="0" bIns="0" rtlCol="0" anchor="t">
            <a:spAutoFit/>
          </a:bodyPr>
          <a:lstStyle/>
          <a:p>
            <a:pPr marL="665876" lvl="1" indent="-332938" algn="just">
              <a:lnSpc>
                <a:spcPts val="4317"/>
              </a:lnSpc>
              <a:buAutoNum type="arabicPeriod"/>
            </a:pPr>
            <a:r>
              <a:rPr lang="en-US" sz="3084" b="1">
                <a:solidFill>
                  <a:srgbClr val="FFFFFF"/>
                </a:solidFill>
                <a:latin typeface="Open Sans Bold"/>
                <a:ea typeface="Open Sans Bold"/>
                <a:cs typeface="Open Sans Bold"/>
                <a:sym typeface="Open Sans Bold"/>
              </a:rPr>
              <a:t>Introduction</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Objectives</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Analysis</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Project Profile</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Features</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Requirement Specification</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Current System</a:t>
            </a:r>
          </a:p>
          <a:p>
            <a:pPr marL="665876" lvl="1" indent="-332938" algn="l">
              <a:lnSpc>
                <a:spcPts val="4317"/>
              </a:lnSpc>
              <a:buAutoNum type="arabicPeriod"/>
            </a:pPr>
            <a:r>
              <a:rPr lang="en-US" sz="3084" b="1">
                <a:solidFill>
                  <a:srgbClr val="FFFFFF"/>
                </a:solidFill>
                <a:latin typeface="Open Sans Bold"/>
                <a:ea typeface="Open Sans Bold"/>
                <a:cs typeface="Open Sans Bold"/>
                <a:sym typeface="Open Sans Bold"/>
              </a:rPr>
              <a:t>Proposed System</a:t>
            </a:r>
          </a:p>
          <a:p>
            <a:pPr marL="665876" lvl="1" indent="-332938" algn="l">
              <a:lnSpc>
                <a:spcPts val="4317"/>
              </a:lnSpc>
              <a:spcBef>
                <a:spcPct val="0"/>
              </a:spcBef>
              <a:buAutoNum type="arabicPeriod"/>
            </a:pPr>
            <a:r>
              <a:rPr lang="en-US" sz="3084" b="1">
                <a:solidFill>
                  <a:srgbClr val="FFFFFF"/>
                </a:solidFill>
                <a:latin typeface="Open Sans Bold"/>
                <a:ea typeface="Open Sans Bold"/>
                <a:cs typeface="Open Sans Bold"/>
                <a:sym typeface="Open Sans Bold"/>
              </a:rPr>
              <a:t>Hardware &amp; Software use</a:t>
            </a:r>
          </a:p>
        </p:txBody>
      </p:sp>
      <p:sp>
        <p:nvSpPr>
          <p:cNvPr id="6" name="Freeform 6"/>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IN"/>
          </a:p>
        </p:txBody>
      </p:sp>
      <p:grpSp>
        <p:nvGrpSpPr>
          <p:cNvPr id="7" name="Group 7"/>
          <p:cNvGrpSpPr/>
          <p:nvPr/>
        </p:nvGrpSpPr>
        <p:grpSpPr>
          <a:xfrm>
            <a:off x="2961077" y="1028700"/>
            <a:ext cx="7239335" cy="1672760"/>
            <a:chOff x="0" y="0"/>
            <a:chExt cx="1566733" cy="362018"/>
          </a:xfrm>
        </p:grpSpPr>
        <p:sp>
          <p:nvSpPr>
            <p:cNvPr id="8" name="Freeform 8"/>
            <p:cNvSpPr/>
            <p:nvPr/>
          </p:nvSpPr>
          <p:spPr>
            <a:xfrm>
              <a:off x="0" y="0"/>
              <a:ext cx="1566733" cy="362018"/>
            </a:xfrm>
            <a:custGeom>
              <a:avLst/>
              <a:gdLst/>
              <a:ahLst/>
              <a:cxnLst/>
              <a:rect l="l" t="t" r="r" b="b"/>
              <a:pathLst>
                <a:path w="1566733" h="362018">
                  <a:moveTo>
                    <a:pt x="13903" y="0"/>
                  </a:moveTo>
                  <a:lnTo>
                    <a:pt x="1552831" y="0"/>
                  </a:lnTo>
                  <a:cubicBezTo>
                    <a:pt x="1556518" y="0"/>
                    <a:pt x="1560054" y="1465"/>
                    <a:pt x="1562661" y="4072"/>
                  </a:cubicBezTo>
                  <a:cubicBezTo>
                    <a:pt x="1565269" y="6679"/>
                    <a:pt x="1566733" y="10215"/>
                    <a:pt x="1566733" y="13903"/>
                  </a:cubicBezTo>
                  <a:lnTo>
                    <a:pt x="1566733" y="348115"/>
                  </a:lnTo>
                  <a:cubicBezTo>
                    <a:pt x="1566733" y="355793"/>
                    <a:pt x="1560509" y="362018"/>
                    <a:pt x="1552831" y="362018"/>
                  </a:cubicBezTo>
                  <a:lnTo>
                    <a:pt x="13903" y="362018"/>
                  </a:lnTo>
                  <a:cubicBezTo>
                    <a:pt x="6224" y="362018"/>
                    <a:pt x="0" y="355793"/>
                    <a:pt x="0" y="348115"/>
                  </a:cubicBezTo>
                  <a:lnTo>
                    <a:pt x="0" y="13903"/>
                  </a:lnTo>
                  <a:cubicBezTo>
                    <a:pt x="0" y="6224"/>
                    <a:pt x="6224" y="0"/>
                    <a:pt x="13903" y="0"/>
                  </a:cubicBezTo>
                  <a:close/>
                </a:path>
              </a:pathLst>
            </a:custGeom>
            <a:solidFill>
              <a:srgbClr val="000000">
                <a:alpha val="0"/>
              </a:srgbClr>
            </a:solidFill>
            <a:ln w="38100" cap="sq">
              <a:solidFill>
                <a:srgbClr val="5062C6"/>
              </a:solidFill>
              <a:prstDash val="solid"/>
              <a:miter/>
            </a:ln>
          </p:spPr>
          <p:txBody>
            <a:bodyPr/>
            <a:lstStyle/>
            <a:p>
              <a:endParaRPr lang="en-IN"/>
            </a:p>
          </p:txBody>
        </p:sp>
        <p:sp>
          <p:nvSpPr>
            <p:cNvPr id="9" name="TextBox 9"/>
            <p:cNvSpPr txBox="1"/>
            <p:nvPr/>
          </p:nvSpPr>
          <p:spPr>
            <a:xfrm>
              <a:off x="0" y="-123825"/>
              <a:ext cx="1566733" cy="485843"/>
            </a:xfrm>
            <a:prstGeom prst="rect">
              <a:avLst/>
            </a:prstGeom>
          </p:spPr>
          <p:txBody>
            <a:bodyPr lIns="50800" tIns="50800" rIns="50800" bIns="50800" rtlCol="0" anchor="ctr"/>
            <a:lstStyle/>
            <a:p>
              <a:pPr algn="ctr">
                <a:lnSpc>
                  <a:spcPts val="8959"/>
                </a:lnSpc>
              </a:pPr>
              <a:r>
                <a:rPr lang="en-US" sz="6399">
                  <a:solidFill>
                    <a:srgbClr val="5062C6"/>
                  </a:solidFill>
                  <a:latin typeface="Open Sans Extra Bold"/>
                  <a:ea typeface="Open Sans Extra Bold"/>
                  <a:cs typeface="Open Sans Extra Bold"/>
                  <a:sym typeface="Open Sans Extra Bold"/>
                </a:rPr>
                <a:t>CONTENT</a:t>
              </a:r>
            </a:p>
          </p:txBody>
        </p:sp>
      </p:grpSp>
      <p:sp>
        <p:nvSpPr>
          <p:cNvPr id="10" name="Freeform 10"/>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txBody>
          <a:bodyPr/>
          <a:lstStyle/>
          <a:p>
            <a:endParaRPr lang="en-IN"/>
          </a:p>
        </p:txBody>
      </p:sp>
      <p:sp>
        <p:nvSpPr>
          <p:cNvPr id="11" name="Freeform 11"/>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txBody>
          <a:bodyPr/>
          <a:lstStyle/>
          <a:p>
            <a:endParaRPr lang="en-IN"/>
          </a:p>
        </p:txBody>
      </p:sp>
      <p:sp>
        <p:nvSpPr>
          <p:cNvPr id="12" name="Freeform 12"/>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txBody>
          <a:bodyPr/>
          <a:lstStyle/>
          <a:p>
            <a:endParaRPr lang="en-IN"/>
          </a:p>
        </p:txBody>
      </p:sp>
      <p:sp>
        <p:nvSpPr>
          <p:cNvPr id="13" name="Freeform 13"/>
          <p:cNvSpPr/>
          <p:nvPr/>
        </p:nvSpPr>
        <p:spPr>
          <a:xfrm>
            <a:off x="13629602"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23782" y="8036592"/>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en-IN"/>
          </a:p>
        </p:txBody>
      </p:sp>
      <p:sp>
        <p:nvSpPr>
          <p:cNvPr id="3" name="Freeform 3"/>
          <p:cNvSpPr/>
          <p:nvPr/>
        </p:nvSpPr>
        <p:spPr>
          <a:xfrm>
            <a:off x="11782365" y="289624"/>
            <a:ext cx="6159500" cy="9707752"/>
          </a:xfrm>
          <a:custGeom>
            <a:avLst/>
            <a:gdLst/>
            <a:ahLst/>
            <a:cxnLst/>
            <a:rect l="l" t="t" r="r" b="b"/>
            <a:pathLst>
              <a:path w="6159500" h="9707752">
                <a:moveTo>
                  <a:pt x="0" y="0"/>
                </a:moveTo>
                <a:lnTo>
                  <a:pt x="6159500" y="0"/>
                </a:lnTo>
                <a:lnTo>
                  <a:pt x="6159500" y="9707752"/>
                </a:lnTo>
                <a:lnTo>
                  <a:pt x="0" y="9707752"/>
                </a:lnTo>
                <a:lnTo>
                  <a:pt x="0" y="0"/>
                </a:lnTo>
                <a:close/>
              </a:path>
            </a:pathLst>
          </a:custGeom>
          <a:blipFill>
            <a:blip r:embed="rId3"/>
            <a:stretch>
              <a:fillRect l="-68204" r="-68204"/>
            </a:stretch>
          </a:blipFill>
        </p:spPr>
        <p:txBody>
          <a:bodyPr/>
          <a:lstStyle/>
          <a:p>
            <a:endParaRPr lang="en-IN"/>
          </a:p>
        </p:txBody>
      </p:sp>
      <p:sp>
        <p:nvSpPr>
          <p:cNvPr id="4" name="TextBox 4"/>
          <p:cNvSpPr txBox="1"/>
          <p:nvPr/>
        </p:nvSpPr>
        <p:spPr>
          <a:xfrm>
            <a:off x="1028700" y="1408318"/>
            <a:ext cx="4892452" cy="1018084"/>
          </a:xfrm>
          <a:prstGeom prst="rect">
            <a:avLst/>
          </a:prstGeom>
        </p:spPr>
        <p:txBody>
          <a:bodyPr lIns="0" tIns="0" rIns="0" bIns="0" rtlCol="0" anchor="t">
            <a:spAutoFit/>
          </a:bodyPr>
          <a:lstStyle/>
          <a:p>
            <a:pPr algn="l">
              <a:lnSpc>
                <a:spcPts val="7935"/>
              </a:lnSpc>
            </a:pPr>
            <a:r>
              <a:rPr lang="en-US" sz="5667" b="1">
                <a:solidFill>
                  <a:srgbClr val="5062C6"/>
                </a:solidFill>
                <a:latin typeface="Poppins Ultra-Bold"/>
                <a:ea typeface="Poppins Ultra-Bold"/>
                <a:cs typeface="Poppins Ultra-Bold"/>
                <a:sym typeface="Poppins Ultra-Bold"/>
              </a:rPr>
              <a:t>Contents</a:t>
            </a:r>
          </a:p>
        </p:txBody>
      </p:sp>
      <p:sp>
        <p:nvSpPr>
          <p:cNvPr id="5" name="TextBox 5"/>
          <p:cNvSpPr txBox="1"/>
          <p:nvPr/>
        </p:nvSpPr>
        <p:spPr>
          <a:xfrm>
            <a:off x="1028700" y="2466979"/>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01</a:t>
            </a:r>
          </a:p>
        </p:txBody>
      </p:sp>
      <p:sp>
        <p:nvSpPr>
          <p:cNvPr id="6" name="TextBox 6"/>
          <p:cNvSpPr txBox="1"/>
          <p:nvPr/>
        </p:nvSpPr>
        <p:spPr>
          <a:xfrm>
            <a:off x="2261963" y="2628348"/>
            <a:ext cx="2861010" cy="463269"/>
          </a:xfrm>
          <a:prstGeom prst="rect">
            <a:avLst/>
          </a:prstGeom>
        </p:spPr>
        <p:txBody>
          <a:bodyPr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Introduction</a:t>
            </a:r>
          </a:p>
        </p:txBody>
      </p:sp>
      <p:sp>
        <p:nvSpPr>
          <p:cNvPr id="7" name="TextBox 7"/>
          <p:cNvSpPr txBox="1"/>
          <p:nvPr/>
        </p:nvSpPr>
        <p:spPr>
          <a:xfrm>
            <a:off x="2311297" y="3172806"/>
            <a:ext cx="9372056" cy="1208911"/>
          </a:xfrm>
          <a:prstGeom prst="rect">
            <a:avLst/>
          </a:prstGeom>
        </p:spPr>
        <p:txBody>
          <a:bodyPr lIns="0" tIns="0" rIns="0" bIns="0" rtlCol="0" anchor="t">
            <a:spAutoFit/>
          </a:bodyPr>
          <a:lstStyle/>
          <a:p>
            <a:pPr algn="l">
              <a:lnSpc>
                <a:spcPts val="2439"/>
              </a:lnSpc>
            </a:pPr>
            <a:r>
              <a:rPr lang="en-US" sz="1742">
                <a:solidFill>
                  <a:srgbClr val="293237"/>
                </a:solidFill>
                <a:latin typeface="Open Sans Light"/>
                <a:ea typeface="Open Sans Light"/>
                <a:cs typeface="Open Sans Light"/>
                <a:sym typeface="Open Sans Light"/>
              </a:rPr>
              <a:t>The project aims to develop a website that allows users to easily access lab reports online, reducing the need for manual effort and travel. Users can obtain their reports anytime, while administrators can efficiently maintain patient history.</a:t>
            </a:r>
          </a:p>
          <a:p>
            <a:pPr algn="l">
              <a:lnSpc>
                <a:spcPts val="2439"/>
              </a:lnSpc>
              <a:spcBef>
                <a:spcPct val="0"/>
              </a:spcBef>
            </a:pPr>
            <a:endParaRPr lang="en-US" sz="1742">
              <a:solidFill>
                <a:srgbClr val="293237"/>
              </a:solidFill>
              <a:latin typeface="Open Sans Light"/>
              <a:ea typeface="Open Sans Light"/>
              <a:cs typeface="Open Sans Light"/>
              <a:sym typeface="Open Sans Light"/>
            </a:endParaRPr>
          </a:p>
        </p:txBody>
      </p:sp>
      <p:sp>
        <p:nvSpPr>
          <p:cNvPr id="8" name="TextBox 8"/>
          <p:cNvSpPr txBox="1"/>
          <p:nvPr/>
        </p:nvSpPr>
        <p:spPr>
          <a:xfrm>
            <a:off x="1078033" y="3988206"/>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02</a:t>
            </a:r>
          </a:p>
        </p:txBody>
      </p:sp>
      <p:sp>
        <p:nvSpPr>
          <p:cNvPr id="9" name="TextBox 9"/>
          <p:cNvSpPr txBox="1"/>
          <p:nvPr/>
        </p:nvSpPr>
        <p:spPr>
          <a:xfrm>
            <a:off x="2311297" y="4264951"/>
            <a:ext cx="2861010" cy="463269"/>
          </a:xfrm>
          <a:prstGeom prst="rect">
            <a:avLst/>
          </a:prstGeom>
        </p:spPr>
        <p:txBody>
          <a:bodyPr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Objectives</a:t>
            </a:r>
          </a:p>
        </p:txBody>
      </p:sp>
      <p:sp>
        <p:nvSpPr>
          <p:cNvPr id="10" name="TextBox 10"/>
          <p:cNvSpPr txBox="1"/>
          <p:nvPr/>
        </p:nvSpPr>
        <p:spPr>
          <a:xfrm>
            <a:off x="2311297" y="4749794"/>
            <a:ext cx="9273062" cy="1208911"/>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To develop a website that allows users to easily access their pathology lab reports online, minimizing manual effort and travel. The system will also facilitate test booking, and doctor appointments, providing convenience and efficiency for both patients and administrators in managing patient history and services.</a:t>
            </a:r>
          </a:p>
        </p:txBody>
      </p:sp>
      <p:sp>
        <p:nvSpPr>
          <p:cNvPr id="11" name="TextBox 11"/>
          <p:cNvSpPr txBox="1"/>
          <p:nvPr/>
        </p:nvSpPr>
        <p:spPr>
          <a:xfrm>
            <a:off x="1028700" y="5717494"/>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03</a:t>
            </a:r>
          </a:p>
        </p:txBody>
      </p:sp>
      <p:sp>
        <p:nvSpPr>
          <p:cNvPr id="12" name="TextBox 12"/>
          <p:cNvSpPr txBox="1"/>
          <p:nvPr/>
        </p:nvSpPr>
        <p:spPr>
          <a:xfrm>
            <a:off x="2311297" y="6053955"/>
            <a:ext cx="4416960" cy="463269"/>
          </a:xfrm>
          <a:prstGeom prst="rect">
            <a:avLst/>
          </a:prstGeom>
        </p:spPr>
        <p:txBody>
          <a:bodyPr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Analysis</a:t>
            </a:r>
          </a:p>
        </p:txBody>
      </p:sp>
      <p:sp>
        <p:nvSpPr>
          <p:cNvPr id="13" name="TextBox 13"/>
          <p:cNvSpPr txBox="1"/>
          <p:nvPr/>
        </p:nvSpPr>
        <p:spPr>
          <a:xfrm>
            <a:off x="2311297" y="6641049"/>
            <a:ext cx="7639671" cy="3045809"/>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The project aims to develop an online pathology lab system that simplifies access to lab reports and test booking for users. The existing systems in pathology labs often require manual effort and time to retrieve reports and book tests, presenting limitations in accessibility and ease of use. The proposed system seeks to overcome these limitations by enabling online report access, test bookings. Additionally, the system will feature an organized database for secure patient information storage, reducing manual paperwork and improving accuracy. This will lead to faster transactions, reduced human errors, and improved decision-making through reliable data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124104"/>
            <a:ext cx="10596975" cy="10535209"/>
            <a:chOff x="0" y="0"/>
            <a:chExt cx="2790973" cy="2774705"/>
          </a:xfrm>
        </p:grpSpPr>
        <p:sp>
          <p:nvSpPr>
            <p:cNvPr id="3" name="Freeform 3"/>
            <p:cNvSpPr/>
            <p:nvPr/>
          </p:nvSpPr>
          <p:spPr>
            <a:xfrm>
              <a:off x="0" y="0"/>
              <a:ext cx="2790973" cy="2774705"/>
            </a:xfrm>
            <a:custGeom>
              <a:avLst/>
              <a:gdLst/>
              <a:ahLst/>
              <a:cxnLst/>
              <a:rect l="l" t="t" r="r" b="b"/>
              <a:pathLst>
                <a:path w="2790973" h="2774705">
                  <a:moveTo>
                    <a:pt x="0" y="0"/>
                  </a:moveTo>
                  <a:lnTo>
                    <a:pt x="2790973" y="0"/>
                  </a:lnTo>
                  <a:lnTo>
                    <a:pt x="2790973" y="2774705"/>
                  </a:lnTo>
                  <a:lnTo>
                    <a:pt x="0" y="2774705"/>
                  </a:lnTo>
                  <a:close/>
                </a:path>
              </a:pathLst>
            </a:custGeom>
            <a:solidFill>
              <a:srgbClr val="16948A"/>
            </a:solidFill>
          </p:spPr>
          <p:txBody>
            <a:bodyPr/>
            <a:lstStyle/>
            <a:p>
              <a:endParaRPr lang="en-IN"/>
            </a:p>
          </p:txBody>
        </p:sp>
        <p:sp>
          <p:nvSpPr>
            <p:cNvPr id="4" name="TextBox 4"/>
            <p:cNvSpPr txBox="1"/>
            <p:nvPr/>
          </p:nvSpPr>
          <p:spPr>
            <a:xfrm>
              <a:off x="0" y="-38100"/>
              <a:ext cx="2790973" cy="281280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61131" y="2193009"/>
            <a:ext cx="6271687" cy="6271662"/>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88" r="-38888"/>
              </a:stretch>
            </a:blipFill>
          </p:spPr>
          <p:txBody>
            <a:bodyPr/>
            <a:lstStyle/>
            <a:p>
              <a:endParaRPr lang="en-IN"/>
            </a:p>
          </p:txBody>
        </p:sp>
      </p:grpSp>
      <p:sp>
        <p:nvSpPr>
          <p:cNvPr id="7" name="Freeform 7"/>
          <p:cNvSpPr/>
          <p:nvPr/>
        </p:nvSpPr>
        <p:spPr>
          <a:xfrm>
            <a:off x="12577605" y="7570399"/>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txBody>
          <a:bodyPr/>
          <a:lstStyle/>
          <a:p>
            <a:endParaRPr lang="en-IN"/>
          </a:p>
        </p:txBody>
      </p:sp>
      <p:sp>
        <p:nvSpPr>
          <p:cNvPr id="8" name="Freeform 8"/>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4"/>
            <a:stretch>
              <a:fillRect/>
            </a:stretch>
          </a:blipFill>
        </p:spPr>
        <p:txBody>
          <a:bodyPr/>
          <a:lstStyle/>
          <a:p>
            <a:endParaRPr lang="en-IN"/>
          </a:p>
        </p:txBody>
      </p:sp>
      <p:sp>
        <p:nvSpPr>
          <p:cNvPr id="9" name="Freeform 9"/>
          <p:cNvSpPr/>
          <p:nvPr/>
        </p:nvSpPr>
        <p:spPr>
          <a:xfrm rot="3816909">
            <a:off x="9191939" y="-170792"/>
            <a:ext cx="3695456" cy="2398984"/>
          </a:xfrm>
          <a:custGeom>
            <a:avLst/>
            <a:gdLst/>
            <a:ahLst/>
            <a:cxnLst/>
            <a:rect l="l" t="t" r="r" b="b"/>
            <a:pathLst>
              <a:path w="3695456" h="2398984">
                <a:moveTo>
                  <a:pt x="0" y="0"/>
                </a:moveTo>
                <a:lnTo>
                  <a:pt x="3695456" y="0"/>
                </a:lnTo>
                <a:lnTo>
                  <a:pt x="3695456" y="2398984"/>
                </a:lnTo>
                <a:lnTo>
                  <a:pt x="0" y="2398984"/>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725596" y="232683"/>
            <a:ext cx="6329167" cy="1018084"/>
          </a:xfrm>
          <a:prstGeom prst="rect">
            <a:avLst/>
          </a:prstGeom>
        </p:spPr>
        <p:txBody>
          <a:bodyPr lIns="0" tIns="0" rIns="0" bIns="0" rtlCol="0" anchor="t">
            <a:spAutoFit/>
          </a:bodyPr>
          <a:lstStyle/>
          <a:p>
            <a:pPr algn="l">
              <a:lnSpc>
                <a:spcPts val="7935"/>
              </a:lnSpc>
            </a:pPr>
            <a:r>
              <a:rPr lang="en-US" sz="5667" b="1">
                <a:solidFill>
                  <a:srgbClr val="F4F4F4"/>
                </a:solidFill>
                <a:latin typeface="Poppins Ultra-Bold"/>
                <a:ea typeface="Poppins Ultra-Bold"/>
                <a:cs typeface="Poppins Ultra-Bold"/>
                <a:sym typeface="Poppins Ultra-Bold"/>
              </a:rPr>
              <a:t>PROJECT PROFILE</a:t>
            </a:r>
          </a:p>
        </p:txBody>
      </p:sp>
      <p:sp>
        <p:nvSpPr>
          <p:cNvPr id="11" name="TextBox 11"/>
          <p:cNvSpPr txBox="1"/>
          <p:nvPr/>
        </p:nvSpPr>
        <p:spPr>
          <a:xfrm>
            <a:off x="725596" y="1425411"/>
            <a:ext cx="6525986" cy="8706655"/>
          </a:xfrm>
          <a:prstGeom prst="rect">
            <a:avLst/>
          </a:prstGeom>
        </p:spPr>
        <p:txBody>
          <a:bodyPr lIns="0" tIns="0" rIns="0" bIns="0" rtlCol="0" anchor="t">
            <a:spAutoFit/>
          </a:bodyPr>
          <a:lstStyle/>
          <a:p>
            <a:pPr marL="570692" lvl="1" indent="-285346" algn="l">
              <a:lnSpc>
                <a:spcPts val="3700"/>
              </a:lnSpc>
              <a:buFont typeface="Arial"/>
              <a:buChar char="•"/>
            </a:pPr>
            <a:r>
              <a:rPr lang="en-US" sz="2643">
                <a:solidFill>
                  <a:srgbClr val="FFFFFF"/>
                </a:solidFill>
                <a:latin typeface="Open Sans Light"/>
                <a:ea typeface="Open Sans Light"/>
                <a:cs typeface="Open Sans Light"/>
                <a:sym typeface="Open Sans Light"/>
              </a:rPr>
              <a:t>Pathology is the study of the causes and effects of disease or injury. The word pathology also refers to the study of disease in general, incorporating a wide range of biology research fields and medical practices.</a:t>
            </a:r>
          </a:p>
          <a:p>
            <a:pPr marL="570692" lvl="1" indent="-285346" algn="l">
              <a:lnSpc>
                <a:spcPts val="3700"/>
              </a:lnSpc>
              <a:buFont typeface="Arial"/>
              <a:buChar char="•"/>
            </a:pPr>
            <a:r>
              <a:rPr lang="en-US" sz="2643">
                <a:solidFill>
                  <a:srgbClr val="FFFFFF"/>
                </a:solidFill>
                <a:latin typeface="Open Sans Light"/>
                <a:ea typeface="Open Sans Light"/>
                <a:cs typeface="Open Sans Light"/>
                <a:sym typeface="Open Sans Light"/>
              </a:rPr>
              <a:t>There are teams of medical staff and scientists whose job it is to study samples from a person’s body to understand what’s making them unwell.</a:t>
            </a:r>
          </a:p>
          <a:p>
            <a:pPr marL="549102" lvl="1" indent="-274551" algn="l">
              <a:lnSpc>
                <a:spcPts val="3560"/>
              </a:lnSpc>
              <a:buFont typeface="Arial"/>
              <a:buChar char="•"/>
            </a:pPr>
            <a:r>
              <a:rPr lang="en-US" sz="2543">
                <a:solidFill>
                  <a:srgbClr val="FFFFFF"/>
                </a:solidFill>
                <a:latin typeface="Open Sans Light"/>
                <a:ea typeface="Open Sans Light"/>
                <a:cs typeface="Open Sans Light"/>
                <a:sym typeface="Open Sans Light"/>
              </a:rPr>
              <a:t>Doctors and scientists working in pathology are experts in illness and disease. They use their expertise to support every aspect of healthcare, from guiding doctors on the right way to treat common diseases, to using cutting-edge genetic technologies to treat patients with life-threatening conditions.</a:t>
            </a:r>
          </a:p>
        </p:txBody>
      </p:sp>
      <p:sp>
        <p:nvSpPr>
          <p:cNvPr id="12" name="Freeform 12"/>
          <p:cNvSpPr/>
          <p:nvPr/>
        </p:nvSpPr>
        <p:spPr>
          <a:xfrm>
            <a:off x="13946970" y="-1216988"/>
            <a:ext cx="6624661" cy="5399099"/>
          </a:xfrm>
          <a:custGeom>
            <a:avLst/>
            <a:gdLst/>
            <a:ahLst/>
            <a:cxnLst/>
            <a:rect l="l" t="t" r="r" b="b"/>
            <a:pathLst>
              <a:path w="6624661" h="5399099">
                <a:moveTo>
                  <a:pt x="0" y="0"/>
                </a:moveTo>
                <a:lnTo>
                  <a:pt x="6624660" y="0"/>
                </a:lnTo>
                <a:lnTo>
                  <a:pt x="6624660" y="5399099"/>
                </a:lnTo>
                <a:lnTo>
                  <a:pt x="0" y="5399099"/>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380139" y="5265853"/>
            <a:ext cx="1565125" cy="2159753"/>
            <a:chOff x="0" y="0"/>
            <a:chExt cx="1699920" cy="2345760"/>
          </a:xfrm>
        </p:grpSpPr>
        <p:sp>
          <p:nvSpPr>
            <p:cNvPr id="3" name="Freeform 3"/>
            <p:cNvSpPr/>
            <p:nvPr/>
          </p:nvSpPr>
          <p:spPr>
            <a:xfrm>
              <a:off x="0" y="0"/>
              <a:ext cx="1699895" cy="2345817"/>
            </a:xfrm>
            <a:custGeom>
              <a:avLst/>
              <a:gdLst/>
              <a:ahLst/>
              <a:cxnLst/>
              <a:rect l="l" t="t" r="r" b="b"/>
              <a:pathLst>
                <a:path w="1699895" h="2345817">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txBody>
            <a:bodyPr/>
            <a:lstStyle/>
            <a:p>
              <a:endParaRPr lang="en-IN"/>
            </a:p>
          </p:txBody>
        </p:sp>
      </p:grpSp>
      <p:grpSp>
        <p:nvGrpSpPr>
          <p:cNvPr id="4" name="Group 4"/>
          <p:cNvGrpSpPr/>
          <p:nvPr/>
        </p:nvGrpSpPr>
        <p:grpSpPr>
          <a:xfrm>
            <a:off x="9407989" y="3838614"/>
            <a:ext cx="2414972" cy="2088821"/>
            <a:chOff x="0" y="0"/>
            <a:chExt cx="2622960" cy="2268720"/>
          </a:xfrm>
        </p:grpSpPr>
        <p:sp>
          <p:nvSpPr>
            <p:cNvPr id="5" name="Freeform 5"/>
            <p:cNvSpPr/>
            <p:nvPr/>
          </p:nvSpPr>
          <p:spPr>
            <a:xfrm>
              <a:off x="0" y="0"/>
              <a:ext cx="2622931" cy="2268728"/>
            </a:xfrm>
            <a:custGeom>
              <a:avLst/>
              <a:gdLst/>
              <a:ahLst/>
              <a:cxnLst/>
              <a:rect l="l" t="t" r="r" b="b"/>
              <a:pathLst>
                <a:path w="2622931" h="2268728">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txBody>
            <a:bodyPr/>
            <a:lstStyle/>
            <a:p>
              <a:endParaRPr lang="en-IN"/>
            </a:p>
          </p:txBody>
        </p:sp>
      </p:grpSp>
      <p:grpSp>
        <p:nvGrpSpPr>
          <p:cNvPr id="6" name="Group 6"/>
          <p:cNvGrpSpPr/>
          <p:nvPr/>
        </p:nvGrpSpPr>
        <p:grpSpPr>
          <a:xfrm>
            <a:off x="11380802" y="2612235"/>
            <a:ext cx="1564462" cy="2159090"/>
            <a:chOff x="0" y="0"/>
            <a:chExt cx="1699200" cy="2345040"/>
          </a:xfrm>
        </p:grpSpPr>
        <p:sp>
          <p:nvSpPr>
            <p:cNvPr id="7" name="Freeform 7"/>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txBody>
            <a:bodyPr/>
            <a:lstStyle/>
            <a:p>
              <a:endParaRPr lang="en-IN"/>
            </a:p>
          </p:txBody>
        </p:sp>
      </p:grpSp>
      <p:grpSp>
        <p:nvGrpSpPr>
          <p:cNvPr id="8" name="Group 8"/>
          <p:cNvGrpSpPr/>
          <p:nvPr/>
        </p:nvGrpSpPr>
        <p:grpSpPr>
          <a:xfrm>
            <a:off x="9375507" y="1204882"/>
            <a:ext cx="2412320" cy="2090810"/>
            <a:chOff x="0" y="0"/>
            <a:chExt cx="2620080" cy="2270880"/>
          </a:xfrm>
        </p:grpSpPr>
        <p:sp>
          <p:nvSpPr>
            <p:cNvPr id="9" name="Freeform 9"/>
            <p:cNvSpPr/>
            <p:nvPr/>
          </p:nvSpPr>
          <p:spPr>
            <a:xfrm>
              <a:off x="0" y="0"/>
              <a:ext cx="2620010" cy="2270887"/>
            </a:xfrm>
            <a:custGeom>
              <a:avLst/>
              <a:gdLst/>
              <a:ahLst/>
              <a:cxnLst/>
              <a:rect l="l" t="t" r="r" b="b"/>
              <a:pathLst>
                <a:path w="2620010" h="2270887">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txBody>
            <a:bodyPr/>
            <a:lstStyle/>
            <a:p>
              <a:endParaRPr lang="en-IN"/>
            </a:p>
          </p:txBody>
        </p:sp>
      </p:grpSp>
      <p:grpSp>
        <p:nvGrpSpPr>
          <p:cNvPr id="10" name="Group 10"/>
          <p:cNvGrpSpPr/>
          <p:nvPr/>
        </p:nvGrpSpPr>
        <p:grpSpPr>
          <a:xfrm>
            <a:off x="11380139" y="7920798"/>
            <a:ext cx="1565125" cy="2504464"/>
            <a:chOff x="0" y="0"/>
            <a:chExt cx="1699920" cy="2720160"/>
          </a:xfrm>
        </p:grpSpPr>
        <p:sp>
          <p:nvSpPr>
            <p:cNvPr id="11" name="Freeform 11"/>
            <p:cNvSpPr/>
            <p:nvPr/>
          </p:nvSpPr>
          <p:spPr>
            <a:xfrm>
              <a:off x="0" y="0"/>
              <a:ext cx="1699895" cy="2771267"/>
            </a:xfrm>
            <a:custGeom>
              <a:avLst/>
              <a:gdLst/>
              <a:ahLst/>
              <a:cxnLst/>
              <a:rect l="l" t="t" r="r" b="b"/>
              <a:pathLst>
                <a:path w="1699895" h="2771267">
                  <a:moveTo>
                    <a:pt x="1699895" y="1121029"/>
                  </a:moveTo>
                  <a:lnTo>
                    <a:pt x="1699895" y="2485009"/>
                  </a:lnTo>
                  <a:cubicBezTo>
                    <a:pt x="1699895" y="2677414"/>
                    <a:pt x="1574927" y="2771267"/>
                    <a:pt x="1423416" y="2691892"/>
                  </a:cubicBezTo>
                  <a:lnTo>
                    <a:pt x="1353693" y="2655824"/>
                  </a:lnTo>
                  <a:lnTo>
                    <a:pt x="1353693" y="1118616"/>
                  </a:lnTo>
                  <a:cubicBezTo>
                    <a:pt x="1353693" y="1065657"/>
                    <a:pt x="1307973" y="962279"/>
                    <a:pt x="1264666" y="935736"/>
                  </a:cubicBezTo>
                  <a:lnTo>
                    <a:pt x="0" y="291084"/>
                  </a:lnTo>
                  <a:cubicBezTo>
                    <a:pt x="86614" y="211709"/>
                    <a:pt x="151511" y="113030"/>
                    <a:pt x="189992" y="0"/>
                  </a:cubicBezTo>
                  <a:lnTo>
                    <a:pt x="1421003" y="627888"/>
                  </a:lnTo>
                  <a:cubicBezTo>
                    <a:pt x="1574927" y="709676"/>
                    <a:pt x="1699895" y="931037"/>
                    <a:pt x="1699895" y="1121029"/>
                  </a:cubicBezTo>
                  <a:close/>
                </a:path>
              </a:pathLst>
            </a:custGeom>
            <a:solidFill>
              <a:srgbClr val="16948A"/>
            </a:solidFill>
          </p:spPr>
          <p:txBody>
            <a:bodyPr/>
            <a:lstStyle/>
            <a:p>
              <a:endParaRPr lang="en-IN"/>
            </a:p>
          </p:txBody>
        </p:sp>
      </p:grpSp>
      <p:grpSp>
        <p:nvGrpSpPr>
          <p:cNvPr id="12" name="Group 12"/>
          <p:cNvGrpSpPr/>
          <p:nvPr/>
        </p:nvGrpSpPr>
        <p:grpSpPr>
          <a:xfrm>
            <a:off x="9434506" y="6572444"/>
            <a:ext cx="2414972" cy="2092799"/>
            <a:chOff x="0" y="0"/>
            <a:chExt cx="2622960" cy="2273040"/>
          </a:xfrm>
        </p:grpSpPr>
        <p:sp>
          <p:nvSpPr>
            <p:cNvPr id="13" name="Freeform 13"/>
            <p:cNvSpPr/>
            <p:nvPr/>
          </p:nvSpPr>
          <p:spPr>
            <a:xfrm>
              <a:off x="0" y="0"/>
              <a:ext cx="2622931" cy="2273046"/>
            </a:xfrm>
            <a:custGeom>
              <a:avLst/>
              <a:gdLst/>
              <a:ahLst/>
              <a:cxnLst/>
              <a:rect l="l" t="t" r="r" b="b"/>
              <a:pathLst>
                <a:path w="2622931" h="2273046">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txBody>
            <a:bodyPr/>
            <a:lstStyle/>
            <a:p>
              <a:endParaRPr lang="en-IN"/>
            </a:p>
          </p:txBody>
        </p:sp>
      </p:grpSp>
      <p:grpSp>
        <p:nvGrpSpPr>
          <p:cNvPr id="14" name="Group 14"/>
          <p:cNvGrpSpPr/>
          <p:nvPr/>
        </p:nvGrpSpPr>
        <p:grpSpPr>
          <a:xfrm>
            <a:off x="12623753" y="4068642"/>
            <a:ext cx="1565787" cy="1898567"/>
            <a:chOff x="0" y="0"/>
            <a:chExt cx="1700640" cy="2062080"/>
          </a:xfrm>
        </p:grpSpPr>
        <p:sp>
          <p:nvSpPr>
            <p:cNvPr id="15" name="Freeform 15"/>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txBody>
            <a:bodyPr/>
            <a:lstStyle/>
            <a:p>
              <a:endParaRPr lang="en-IN"/>
            </a:p>
          </p:txBody>
        </p:sp>
      </p:grpSp>
      <p:grpSp>
        <p:nvGrpSpPr>
          <p:cNvPr id="16" name="Group 16"/>
          <p:cNvGrpSpPr/>
          <p:nvPr/>
        </p:nvGrpSpPr>
        <p:grpSpPr>
          <a:xfrm>
            <a:off x="13697664" y="2699076"/>
            <a:ext cx="2416298" cy="2088821"/>
            <a:chOff x="0" y="0"/>
            <a:chExt cx="2624400" cy="2268720"/>
          </a:xfrm>
        </p:grpSpPr>
        <p:sp>
          <p:nvSpPr>
            <p:cNvPr id="17" name="Freeform 17"/>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txBody>
            <a:bodyPr/>
            <a:lstStyle/>
            <a:p>
              <a:endParaRPr lang="en-IN"/>
            </a:p>
          </p:txBody>
        </p:sp>
      </p:grpSp>
      <p:grpSp>
        <p:nvGrpSpPr>
          <p:cNvPr id="18" name="Group 18"/>
          <p:cNvGrpSpPr/>
          <p:nvPr/>
        </p:nvGrpSpPr>
        <p:grpSpPr>
          <a:xfrm>
            <a:off x="12623753" y="6722261"/>
            <a:ext cx="1565787" cy="1899230"/>
            <a:chOff x="0" y="0"/>
            <a:chExt cx="1700640" cy="2062800"/>
          </a:xfrm>
        </p:grpSpPr>
        <p:sp>
          <p:nvSpPr>
            <p:cNvPr id="19" name="Freeform 19"/>
            <p:cNvSpPr/>
            <p:nvPr/>
          </p:nvSpPr>
          <p:spPr>
            <a:xfrm>
              <a:off x="0" y="0"/>
              <a:ext cx="1700657" cy="2062861"/>
            </a:xfrm>
            <a:custGeom>
              <a:avLst/>
              <a:gdLst/>
              <a:ahLst/>
              <a:cxnLst/>
              <a:rect l="l" t="t" r="r" b="b"/>
              <a:pathLst>
                <a:path w="1700657" h="2062861">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txBody>
            <a:bodyPr/>
            <a:lstStyle/>
            <a:p>
              <a:endParaRPr lang="en-IN"/>
            </a:p>
          </p:txBody>
        </p:sp>
      </p:grpSp>
      <p:grpSp>
        <p:nvGrpSpPr>
          <p:cNvPr id="20" name="Group 20"/>
          <p:cNvGrpSpPr/>
          <p:nvPr/>
        </p:nvGrpSpPr>
        <p:grpSpPr>
          <a:xfrm>
            <a:off x="13724180" y="5432243"/>
            <a:ext cx="2416298" cy="2091473"/>
            <a:chOff x="0" y="0"/>
            <a:chExt cx="2624400" cy="2271600"/>
          </a:xfrm>
        </p:grpSpPr>
        <p:sp>
          <p:nvSpPr>
            <p:cNvPr id="21" name="Freeform 21"/>
            <p:cNvSpPr/>
            <p:nvPr/>
          </p:nvSpPr>
          <p:spPr>
            <a:xfrm>
              <a:off x="0" y="0"/>
              <a:ext cx="2624455" cy="2271649"/>
            </a:xfrm>
            <a:custGeom>
              <a:avLst/>
              <a:gdLst/>
              <a:ahLst/>
              <a:cxnLst/>
              <a:rect l="l" t="t" r="r" b="b"/>
              <a:pathLst>
                <a:path w="2624455" h="2271649">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txBody>
            <a:bodyPr/>
            <a:lstStyle/>
            <a:p>
              <a:endParaRPr lang="en-IN"/>
            </a:p>
          </p:txBody>
        </p:sp>
      </p:grpSp>
      <p:grpSp>
        <p:nvGrpSpPr>
          <p:cNvPr id="22" name="Group 22"/>
          <p:cNvGrpSpPr/>
          <p:nvPr/>
        </p:nvGrpSpPr>
        <p:grpSpPr>
          <a:xfrm>
            <a:off x="1410699" y="3030212"/>
            <a:ext cx="1160182" cy="997032"/>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IN"/>
            </a:p>
          </p:txBody>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b="1" spc="163">
                  <a:solidFill>
                    <a:srgbClr val="FFFFFF"/>
                  </a:solidFill>
                  <a:latin typeface="Open Sans Bold"/>
                  <a:ea typeface="Open Sans Bold"/>
                  <a:cs typeface="Open Sans Bold"/>
                  <a:sym typeface="Open Sans Bold"/>
                </a:rPr>
                <a:t>01</a:t>
              </a:r>
            </a:p>
          </p:txBody>
        </p:sp>
      </p:grpSp>
      <p:sp>
        <p:nvSpPr>
          <p:cNvPr id="25" name="TextBox 25"/>
          <p:cNvSpPr txBox="1"/>
          <p:nvPr/>
        </p:nvSpPr>
        <p:spPr>
          <a:xfrm>
            <a:off x="9523922" y="1453816"/>
            <a:ext cx="2060225" cy="1360473"/>
          </a:xfrm>
          <a:prstGeom prst="rect">
            <a:avLst/>
          </a:prstGeom>
        </p:spPr>
        <p:txBody>
          <a:bodyPr lIns="0" tIns="0" rIns="0" bIns="0" rtlCol="0" anchor="t">
            <a:spAutoFit/>
          </a:bodyPr>
          <a:lstStyle/>
          <a:p>
            <a:pPr algn="ctr">
              <a:lnSpc>
                <a:spcPts val="11113"/>
              </a:lnSpc>
            </a:pPr>
            <a:r>
              <a:rPr lang="en-US" sz="7938" b="1">
                <a:solidFill>
                  <a:srgbClr val="FFFFFF"/>
                </a:solidFill>
                <a:latin typeface="Open Sans Bold"/>
                <a:ea typeface="Open Sans Bold"/>
                <a:cs typeface="Open Sans Bold"/>
                <a:sym typeface="Open Sans Bold"/>
              </a:rPr>
              <a:t>01</a:t>
            </a:r>
          </a:p>
        </p:txBody>
      </p:sp>
      <p:sp>
        <p:nvSpPr>
          <p:cNvPr id="26" name="TextBox 26"/>
          <p:cNvSpPr txBox="1"/>
          <p:nvPr/>
        </p:nvSpPr>
        <p:spPr>
          <a:xfrm>
            <a:off x="13875700" y="2987050"/>
            <a:ext cx="2060225" cy="1360473"/>
          </a:xfrm>
          <a:prstGeom prst="rect">
            <a:avLst/>
          </a:prstGeom>
        </p:spPr>
        <p:txBody>
          <a:bodyPr lIns="0" tIns="0" rIns="0" bIns="0" rtlCol="0" anchor="t">
            <a:spAutoFit/>
          </a:bodyPr>
          <a:lstStyle/>
          <a:p>
            <a:pPr algn="ctr">
              <a:lnSpc>
                <a:spcPts val="11113"/>
              </a:lnSpc>
            </a:pPr>
            <a:r>
              <a:rPr lang="en-US" sz="7938" b="1">
                <a:solidFill>
                  <a:srgbClr val="FFFFFF"/>
                </a:solidFill>
                <a:latin typeface="Open Sans Bold"/>
                <a:ea typeface="Open Sans Bold"/>
                <a:cs typeface="Open Sans Bold"/>
                <a:sym typeface="Open Sans Bold"/>
              </a:rPr>
              <a:t>02</a:t>
            </a:r>
          </a:p>
        </p:txBody>
      </p:sp>
      <p:sp>
        <p:nvSpPr>
          <p:cNvPr id="27" name="TextBox 27"/>
          <p:cNvSpPr txBox="1"/>
          <p:nvPr/>
        </p:nvSpPr>
        <p:spPr>
          <a:xfrm>
            <a:off x="9551555" y="4126588"/>
            <a:ext cx="2060225" cy="1360473"/>
          </a:xfrm>
          <a:prstGeom prst="rect">
            <a:avLst/>
          </a:prstGeom>
        </p:spPr>
        <p:txBody>
          <a:bodyPr lIns="0" tIns="0" rIns="0" bIns="0" rtlCol="0" anchor="t">
            <a:spAutoFit/>
          </a:bodyPr>
          <a:lstStyle/>
          <a:p>
            <a:pPr algn="ctr">
              <a:lnSpc>
                <a:spcPts val="11113"/>
              </a:lnSpc>
            </a:pPr>
            <a:r>
              <a:rPr lang="en-US" sz="7938" b="1">
                <a:solidFill>
                  <a:srgbClr val="FFFFFF"/>
                </a:solidFill>
                <a:latin typeface="Open Sans Bold"/>
                <a:ea typeface="Open Sans Bold"/>
                <a:cs typeface="Open Sans Bold"/>
                <a:sym typeface="Open Sans Bold"/>
              </a:rPr>
              <a:t>03</a:t>
            </a:r>
          </a:p>
        </p:txBody>
      </p:sp>
      <p:sp>
        <p:nvSpPr>
          <p:cNvPr id="28" name="TextBox 28"/>
          <p:cNvSpPr txBox="1"/>
          <p:nvPr/>
        </p:nvSpPr>
        <p:spPr>
          <a:xfrm>
            <a:off x="9611879" y="6915440"/>
            <a:ext cx="2060225" cy="1360473"/>
          </a:xfrm>
          <a:prstGeom prst="rect">
            <a:avLst/>
          </a:prstGeom>
        </p:spPr>
        <p:txBody>
          <a:bodyPr lIns="0" tIns="0" rIns="0" bIns="0" rtlCol="0" anchor="t">
            <a:spAutoFit/>
          </a:bodyPr>
          <a:lstStyle/>
          <a:p>
            <a:pPr algn="ctr">
              <a:lnSpc>
                <a:spcPts val="11113"/>
              </a:lnSpc>
            </a:pPr>
            <a:r>
              <a:rPr lang="en-US" sz="7938" b="1">
                <a:solidFill>
                  <a:srgbClr val="FFFFFF"/>
                </a:solidFill>
                <a:latin typeface="Open Sans Bold"/>
                <a:ea typeface="Open Sans Bold"/>
                <a:cs typeface="Open Sans Bold"/>
                <a:sym typeface="Open Sans Bold"/>
              </a:rPr>
              <a:t>05</a:t>
            </a:r>
          </a:p>
        </p:txBody>
      </p:sp>
      <p:sp>
        <p:nvSpPr>
          <p:cNvPr id="29" name="TextBox 29"/>
          <p:cNvSpPr txBox="1"/>
          <p:nvPr/>
        </p:nvSpPr>
        <p:spPr>
          <a:xfrm>
            <a:off x="13902216" y="5814809"/>
            <a:ext cx="2060225" cy="1360473"/>
          </a:xfrm>
          <a:prstGeom prst="rect">
            <a:avLst/>
          </a:prstGeom>
        </p:spPr>
        <p:txBody>
          <a:bodyPr lIns="0" tIns="0" rIns="0" bIns="0" rtlCol="0" anchor="t">
            <a:spAutoFit/>
          </a:bodyPr>
          <a:lstStyle/>
          <a:p>
            <a:pPr algn="ctr">
              <a:lnSpc>
                <a:spcPts val="11113"/>
              </a:lnSpc>
            </a:pPr>
            <a:r>
              <a:rPr lang="en-US" sz="7938" b="1">
                <a:solidFill>
                  <a:srgbClr val="FFFFFF"/>
                </a:solidFill>
                <a:latin typeface="Open Sans Bold"/>
                <a:ea typeface="Open Sans Bold"/>
                <a:cs typeface="Open Sans Bold"/>
                <a:sym typeface="Open Sans Bold"/>
              </a:rPr>
              <a:t>04</a:t>
            </a:r>
          </a:p>
        </p:txBody>
      </p:sp>
      <p:sp>
        <p:nvSpPr>
          <p:cNvPr id="30" name="TextBox 30"/>
          <p:cNvSpPr txBox="1"/>
          <p:nvPr/>
        </p:nvSpPr>
        <p:spPr>
          <a:xfrm>
            <a:off x="1410699" y="1382573"/>
            <a:ext cx="7601564" cy="1175245"/>
          </a:xfrm>
          <a:prstGeom prst="rect">
            <a:avLst/>
          </a:prstGeom>
        </p:spPr>
        <p:txBody>
          <a:bodyPr lIns="0" tIns="0" rIns="0" bIns="0" rtlCol="0" anchor="t">
            <a:spAutoFit/>
          </a:bodyPr>
          <a:lstStyle/>
          <a:p>
            <a:pPr algn="l">
              <a:lnSpc>
                <a:spcPts val="9215"/>
              </a:lnSpc>
            </a:pPr>
            <a:r>
              <a:rPr lang="en-US" sz="6582" b="1">
                <a:solidFill>
                  <a:srgbClr val="5062C6"/>
                </a:solidFill>
                <a:latin typeface="Poppins Ultra-Bold"/>
                <a:ea typeface="Poppins Ultra-Bold"/>
                <a:cs typeface="Poppins Ultra-Bold"/>
                <a:sym typeface="Poppins Ultra-Bold"/>
              </a:rPr>
              <a:t>FEATURES</a:t>
            </a:r>
          </a:p>
        </p:txBody>
      </p:sp>
      <p:sp>
        <p:nvSpPr>
          <p:cNvPr id="31" name="TextBox 31"/>
          <p:cNvSpPr txBox="1"/>
          <p:nvPr/>
        </p:nvSpPr>
        <p:spPr>
          <a:xfrm>
            <a:off x="2665875" y="4526818"/>
            <a:ext cx="3686714" cy="356207"/>
          </a:xfrm>
          <a:prstGeom prst="rect">
            <a:avLst/>
          </a:prstGeom>
        </p:spPr>
        <p:txBody>
          <a:bodyPr lIns="0" tIns="0" rIns="0" bIns="0" rtlCol="0" anchor="t">
            <a:spAutoFit/>
          </a:bodyPr>
          <a:lstStyle/>
          <a:p>
            <a:pPr algn="l">
              <a:lnSpc>
                <a:spcPts val="2959"/>
              </a:lnSpc>
            </a:pPr>
            <a:r>
              <a:rPr lang="en-US" sz="2113" b="1">
                <a:solidFill>
                  <a:srgbClr val="568CCD"/>
                </a:solidFill>
                <a:latin typeface="Open Sans Bold"/>
                <a:ea typeface="Open Sans Bold"/>
                <a:cs typeface="Open Sans Bold"/>
                <a:sym typeface="Open Sans Bold"/>
              </a:rPr>
              <a:t>Online test booking</a:t>
            </a:r>
          </a:p>
        </p:txBody>
      </p:sp>
      <p:grpSp>
        <p:nvGrpSpPr>
          <p:cNvPr id="32" name="Group 32"/>
          <p:cNvGrpSpPr/>
          <p:nvPr/>
        </p:nvGrpSpPr>
        <p:grpSpPr>
          <a:xfrm>
            <a:off x="1410699" y="4246766"/>
            <a:ext cx="1160182" cy="997032"/>
            <a:chOff x="0" y="0"/>
            <a:chExt cx="812800" cy="698500"/>
          </a:xfrm>
        </p:grpSpPr>
        <p:sp>
          <p:nvSpPr>
            <p:cNvPr id="33" name="Freeform 3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IN"/>
            </a:p>
          </p:txBody>
        </p:sp>
        <p:sp>
          <p:nvSpPr>
            <p:cNvPr id="34" name="TextBox 34"/>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b="1" spc="163">
                  <a:solidFill>
                    <a:srgbClr val="FFFFFF"/>
                  </a:solidFill>
                  <a:latin typeface="Open Sans Bold"/>
                  <a:ea typeface="Open Sans Bold"/>
                  <a:cs typeface="Open Sans Bold"/>
                  <a:sym typeface="Open Sans Bold"/>
                </a:rPr>
                <a:t>02</a:t>
              </a:r>
            </a:p>
          </p:txBody>
        </p:sp>
      </p:grpSp>
      <p:sp>
        <p:nvSpPr>
          <p:cNvPr id="35" name="TextBox 35"/>
          <p:cNvSpPr txBox="1"/>
          <p:nvPr/>
        </p:nvSpPr>
        <p:spPr>
          <a:xfrm>
            <a:off x="2665875" y="3101350"/>
            <a:ext cx="5284625" cy="728007"/>
          </a:xfrm>
          <a:prstGeom prst="rect">
            <a:avLst/>
          </a:prstGeom>
        </p:spPr>
        <p:txBody>
          <a:bodyPr lIns="0" tIns="0" rIns="0" bIns="0" rtlCol="0" anchor="t">
            <a:spAutoFit/>
          </a:bodyPr>
          <a:lstStyle/>
          <a:p>
            <a:pPr algn="l">
              <a:lnSpc>
                <a:spcPts val="2959"/>
              </a:lnSpc>
            </a:pPr>
            <a:r>
              <a:rPr lang="en-US" sz="2113" b="1">
                <a:solidFill>
                  <a:srgbClr val="16948A"/>
                </a:solidFill>
                <a:latin typeface="Open Sans Bold"/>
                <a:ea typeface="Open Sans Bold"/>
                <a:cs typeface="Open Sans Bold"/>
                <a:sym typeface="Open Sans Bold"/>
              </a:rPr>
              <a:t>Project are categorized into Admin, Staff, Doctor, User. </a:t>
            </a:r>
          </a:p>
        </p:txBody>
      </p:sp>
      <p:grpSp>
        <p:nvGrpSpPr>
          <p:cNvPr id="36" name="Group 36"/>
          <p:cNvGrpSpPr/>
          <p:nvPr/>
        </p:nvGrpSpPr>
        <p:grpSpPr>
          <a:xfrm>
            <a:off x="1432612" y="5477635"/>
            <a:ext cx="1160182" cy="997032"/>
            <a:chOff x="0" y="0"/>
            <a:chExt cx="812800" cy="698500"/>
          </a:xfrm>
        </p:grpSpPr>
        <p:sp>
          <p:nvSpPr>
            <p:cNvPr id="37" name="Freeform 3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IN"/>
            </a:p>
          </p:txBody>
        </p:sp>
        <p:sp>
          <p:nvSpPr>
            <p:cNvPr id="38" name="TextBox 38"/>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b="1" spc="163">
                  <a:solidFill>
                    <a:srgbClr val="FFFFFF"/>
                  </a:solidFill>
                  <a:latin typeface="Open Sans Bold"/>
                  <a:ea typeface="Open Sans Bold"/>
                  <a:cs typeface="Open Sans Bold"/>
                  <a:sym typeface="Open Sans Bold"/>
                </a:rPr>
                <a:t>03</a:t>
              </a:r>
            </a:p>
          </p:txBody>
        </p:sp>
      </p:grpSp>
      <p:sp>
        <p:nvSpPr>
          <p:cNvPr id="39" name="TextBox 39"/>
          <p:cNvSpPr txBox="1"/>
          <p:nvPr/>
        </p:nvSpPr>
        <p:spPr>
          <a:xfrm>
            <a:off x="2665875" y="6934213"/>
            <a:ext cx="4143260" cy="356207"/>
          </a:xfrm>
          <a:prstGeom prst="rect">
            <a:avLst/>
          </a:prstGeom>
        </p:spPr>
        <p:txBody>
          <a:bodyPr lIns="0" tIns="0" rIns="0" bIns="0" rtlCol="0" anchor="t">
            <a:spAutoFit/>
          </a:bodyPr>
          <a:lstStyle/>
          <a:p>
            <a:pPr algn="l">
              <a:lnSpc>
                <a:spcPts val="2959"/>
              </a:lnSpc>
            </a:pPr>
            <a:r>
              <a:rPr lang="en-US" sz="2113" b="1">
                <a:solidFill>
                  <a:srgbClr val="568CCD"/>
                </a:solidFill>
                <a:latin typeface="Open Sans Bold"/>
                <a:ea typeface="Open Sans Bold"/>
                <a:cs typeface="Open Sans Bold"/>
                <a:sym typeface="Open Sans Bold"/>
              </a:rPr>
              <a:t>Report Sharing </a:t>
            </a:r>
          </a:p>
        </p:txBody>
      </p:sp>
      <p:grpSp>
        <p:nvGrpSpPr>
          <p:cNvPr id="40" name="Group 40"/>
          <p:cNvGrpSpPr/>
          <p:nvPr/>
        </p:nvGrpSpPr>
        <p:grpSpPr>
          <a:xfrm>
            <a:off x="1432612" y="6690039"/>
            <a:ext cx="1160182" cy="997032"/>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txBody>
            <a:bodyPr/>
            <a:lstStyle/>
            <a:p>
              <a:endParaRPr lang="en-IN"/>
            </a:p>
          </p:txBody>
        </p:sp>
        <p:sp>
          <p:nvSpPr>
            <p:cNvPr id="42" name="TextBox 42"/>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b="1" spc="163">
                  <a:solidFill>
                    <a:srgbClr val="FFFFFF"/>
                  </a:solidFill>
                  <a:latin typeface="Open Sans Bold"/>
                  <a:ea typeface="Open Sans Bold"/>
                  <a:cs typeface="Open Sans Bold"/>
                  <a:sym typeface="Open Sans Bold"/>
                </a:rPr>
                <a:t>04</a:t>
              </a:r>
            </a:p>
          </p:txBody>
        </p:sp>
      </p:grpSp>
      <p:sp>
        <p:nvSpPr>
          <p:cNvPr id="43" name="TextBox 43"/>
          <p:cNvSpPr txBox="1"/>
          <p:nvPr/>
        </p:nvSpPr>
        <p:spPr>
          <a:xfrm>
            <a:off x="2665875" y="5730282"/>
            <a:ext cx="4837114" cy="356207"/>
          </a:xfrm>
          <a:prstGeom prst="rect">
            <a:avLst/>
          </a:prstGeom>
        </p:spPr>
        <p:txBody>
          <a:bodyPr lIns="0" tIns="0" rIns="0" bIns="0" rtlCol="0" anchor="t">
            <a:spAutoFit/>
          </a:bodyPr>
          <a:lstStyle/>
          <a:p>
            <a:pPr algn="l">
              <a:lnSpc>
                <a:spcPts val="2959"/>
              </a:lnSpc>
            </a:pPr>
            <a:r>
              <a:rPr lang="en-US" sz="2113" b="1">
                <a:solidFill>
                  <a:srgbClr val="16948A"/>
                </a:solidFill>
                <a:latin typeface="Open Sans Bold"/>
                <a:ea typeface="Open Sans Bold"/>
                <a:cs typeface="Open Sans Bold"/>
                <a:sym typeface="Open Sans Bold"/>
              </a:rPr>
              <a:t>Report Hisory and Comparison</a:t>
            </a:r>
          </a:p>
        </p:txBody>
      </p:sp>
      <p:grpSp>
        <p:nvGrpSpPr>
          <p:cNvPr id="44" name="Group 44"/>
          <p:cNvGrpSpPr/>
          <p:nvPr/>
        </p:nvGrpSpPr>
        <p:grpSpPr>
          <a:xfrm>
            <a:off x="1432612" y="7920908"/>
            <a:ext cx="1160182" cy="997032"/>
            <a:chOff x="0" y="0"/>
            <a:chExt cx="812800" cy="698500"/>
          </a:xfrm>
        </p:grpSpPr>
        <p:sp>
          <p:nvSpPr>
            <p:cNvPr id="45" name="Freeform 4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txBody>
            <a:bodyPr/>
            <a:lstStyle/>
            <a:p>
              <a:endParaRPr lang="en-IN"/>
            </a:p>
          </p:txBody>
        </p:sp>
        <p:sp>
          <p:nvSpPr>
            <p:cNvPr id="46" name="TextBox 46"/>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b="1" spc="163">
                  <a:solidFill>
                    <a:srgbClr val="FFFFFF"/>
                  </a:solidFill>
                  <a:latin typeface="Open Sans Bold"/>
                  <a:ea typeface="Open Sans Bold"/>
                  <a:cs typeface="Open Sans Bold"/>
                  <a:sym typeface="Open Sans Bold"/>
                </a:rPr>
                <a:t>05</a:t>
              </a:r>
            </a:p>
          </p:txBody>
        </p:sp>
      </p:grpSp>
      <p:sp>
        <p:nvSpPr>
          <p:cNvPr id="47" name="TextBox 47"/>
          <p:cNvSpPr txBox="1"/>
          <p:nvPr/>
        </p:nvSpPr>
        <p:spPr>
          <a:xfrm>
            <a:off x="2665875" y="7882808"/>
            <a:ext cx="6768631" cy="1843407"/>
          </a:xfrm>
          <a:prstGeom prst="rect">
            <a:avLst/>
          </a:prstGeom>
        </p:spPr>
        <p:txBody>
          <a:bodyPr lIns="0" tIns="0" rIns="0" bIns="0" rtlCol="0" anchor="t">
            <a:spAutoFit/>
          </a:bodyPr>
          <a:lstStyle/>
          <a:p>
            <a:pPr algn="l">
              <a:lnSpc>
                <a:spcPts val="2959"/>
              </a:lnSpc>
            </a:pPr>
            <a:r>
              <a:rPr lang="en-US" sz="2113" b="1">
                <a:solidFill>
                  <a:srgbClr val="16948A"/>
                </a:solidFill>
                <a:latin typeface="Open Sans Bold"/>
                <a:ea typeface="Open Sans Bold"/>
                <a:cs typeface="Open Sans Bold"/>
                <a:sym typeface="Open Sans Bold"/>
              </a:rPr>
              <a:t>Multi-role Access Control Define different levels of access for admin, staff, doctors, and users, ensuring proper data security and role management</a:t>
            </a:r>
          </a:p>
          <a:p>
            <a:pPr algn="l">
              <a:lnSpc>
                <a:spcPts val="2959"/>
              </a:lnSpc>
            </a:pPr>
            <a:endParaRPr lang="en-US" sz="2113" b="1">
              <a:solidFill>
                <a:srgbClr val="16948A"/>
              </a:solidFill>
              <a:latin typeface="Open Sans Bold"/>
              <a:ea typeface="Open Sans Bold"/>
              <a:cs typeface="Open Sans Bold"/>
              <a:sym typeface="Open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en-IN"/>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en-IN"/>
          </a:p>
        </p:txBody>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298192" y="1356527"/>
            <a:ext cx="11501920" cy="1018084"/>
          </a:xfrm>
          <a:prstGeom prst="rect">
            <a:avLst/>
          </a:prstGeom>
        </p:spPr>
        <p:txBody>
          <a:bodyPr lIns="0" tIns="0" rIns="0" bIns="0" rtlCol="0" anchor="t">
            <a:spAutoFit/>
          </a:bodyPr>
          <a:lstStyle/>
          <a:p>
            <a:pPr algn="ctr">
              <a:lnSpc>
                <a:spcPts val="7935"/>
              </a:lnSpc>
            </a:pPr>
            <a:r>
              <a:rPr lang="en-US" sz="5667" b="1">
                <a:solidFill>
                  <a:srgbClr val="5062C6"/>
                </a:solidFill>
                <a:latin typeface="Poppins Ultra-Bold"/>
                <a:ea typeface="Poppins Ultra-Bold"/>
                <a:cs typeface="Poppins Ultra-Bold"/>
                <a:sym typeface="Poppins Ultra-Bold"/>
              </a:rPr>
              <a:t> REQUIREMENT SPECIFICATION</a:t>
            </a:r>
          </a:p>
        </p:txBody>
      </p:sp>
      <p:grpSp>
        <p:nvGrpSpPr>
          <p:cNvPr id="6" name="Group 6"/>
          <p:cNvGrpSpPr/>
          <p:nvPr/>
        </p:nvGrpSpPr>
        <p:grpSpPr>
          <a:xfrm>
            <a:off x="162888" y="4659904"/>
            <a:ext cx="4287408" cy="4598396"/>
            <a:chOff x="0" y="0"/>
            <a:chExt cx="1129194" cy="1211100"/>
          </a:xfrm>
        </p:grpSpPr>
        <p:sp>
          <p:nvSpPr>
            <p:cNvPr id="7" name="Freeform 7"/>
            <p:cNvSpPr/>
            <p:nvPr/>
          </p:nvSpPr>
          <p:spPr>
            <a:xfrm>
              <a:off x="0" y="0"/>
              <a:ext cx="1129194" cy="1211100"/>
            </a:xfrm>
            <a:custGeom>
              <a:avLst/>
              <a:gdLst/>
              <a:ahLst/>
              <a:cxnLst/>
              <a:rect l="l" t="t" r="r" b="b"/>
              <a:pathLst>
                <a:path w="1129194" h="1211100">
                  <a:moveTo>
                    <a:pt x="14446" y="0"/>
                  </a:moveTo>
                  <a:lnTo>
                    <a:pt x="1114748" y="0"/>
                  </a:lnTo>
                  <a:cubicBezTo>
                    <a:pt x="1118579" y="0"/>
                    <a:pt x="1122254" y="1522"/>
                    <a:pt x="1124963" y="4231"/>
                  </a:cubicBezTo>
                  <a:cubicBezTo>
                    <a:pt x="1127672" y="6940"/>
                    <a:pt x="1129194" y="10615"/>
                    <a:pt x="1129194" y="14446"/>
                  </a:cubicBezTo>
                  <a:lnTo>
                    <a:pt x="1129194" y="1196654"/>
                  </a:lnTo>
                  <a:cubicBezTo>
                    <a:pt x="1129194" y="1200486"/>
                    <a:pt x="1127672" y="1204160"/>
                    <a:pt x="1124963" y="1206869"/>
                  </a:cubicBezTo>
                  <a:cubicBezTo>
                    <a:pt x="1122254" y="1209578"/>
                    <a:pt x="1118579" y="1211100"/>
                    <a:pt x="1114748" y="1211100"/>
                  </a:cubicBezTo>
                  <a:lnTo>
                    <a:pt x="14446" y="1211100"/>
                  </a:lnTo>
                  <a:cubicBezTo>
                    <a:pt x="10615" y="1211100"/>
                    <a:pt x="6940" y="1209578"/>
                    <a:pt x="4231" y="1206869"/>
                  </a:cubicBezTo>
                  <a:cubicBezTo>
                    <a:pt x="1522" y="1204160"/>
                    <a:pt x="0" y="1200486"/>
                    <a:pt x="0" y="1196654"/>
                  </a:cubicBezTo>
                  <a:lnTo>
                    <a:pt x="0" y="14446"/>
                  </a:lnTo>
                  <a:cubicBezTo>
                    <a:pt x="0" y="10615"/>
                    <a:pt x="1522" y="6940"/>
                    <a:pt x="4231" y="4231"/>
                  </a:cubicBezTo>
                  <a:cubicBezTo>
                    <a:pt x="6940" y="1522"/>
                    <a:pt x="10615" y="0"/>
                    <a:pt x="14446" y="0"/>
                  </a:cubicBezTo>
                  <a:close/>
                </a:path>
              </a:pathLst>
            </a:custGeom>
            <a:solidFill>
              <a:srgbClr val="568CCD"/>
            </a:solidFill>
          </p:spPr>
          <p:txBody>
            <a:bodyPr/>
            <a:lstStyle/>
            <a:p>
              <a:endParaRPr lang="en-IN"/>
            </a:p>
          </p:txBody>
        </p:sp>
        <p:sp>
          <p:nvSpPr>
            <p:cNvPr id="8" name="TextBox 8"/>
            <p:cNvSpPr txBox="1"/>
            <p:nvPr/>
          </p:nvSpPr>
          <p:spPr>
            <a:xfrm>
              <a:off x="0" y="-38100"/>
              <a:ext cx="1129194"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711118" y="4659904"/>
            <a:ext cx="4023709" cy="4598396"/>
            <a:chOff x="0" y="0"/>
            <a:chExt cx="1059742" cy="1211100"/>
          </a:xfrm>
        </p:grpSpPr>
        <p:sp>
          <p:nvSpPr>
            <p:cNvPr id="10" name="Freeform 10"/>
            <p:cNvSpPr/>
            <p:nvPr/>
          </p:nvSpPr>
          <p:spPr>
            <a:xfrm>
              <a:off x="0" y="0"/>
              <a:ext cx="1059742" cy="1211100"/>
            </a:xfrm>
            <a:custGeom>
              <a:avLst/>
              <a:gdLst/>
              <a:ahLst/>
              <a:cxnLst/>
              <a:rect l="l" t="t" r="r" b="b"/>
              <a:pathLst>
                <a:path w="1059742" h="1211100">
                  <a:moveTo>
                    <a:pt x="15393" y="0"/>
                  </a:moveTo>
                  <a:lnTo>
                    <a:pt x="1044350" y="0"/>
                  </a:lnTo>
                  <a:cubicBezTo>
                    <a:pt x="1052851" y="0"/>
                    <a:pt x="1059742" y="6892"/>
                    <a:pt x="1059742" y="15393"/>
                  </a:cubicBezTo>
                  <a:lnTo>
                    <a:pt x="1059742" y="1195708"/>
                  </a:lnTo>
                  <a:cubicBezTo>
                    <a:pt x="1059742" y="1199790"/>
                    <a:pt x="1058120" y="1203705"/>
                    <a:pt x="1055234" y="1206592"/>
                  </a:cubicBezTo>
                  <a:cubicBezTo>
                    <a:pt x="1052347" y="1209479"/>
                    <a:pt x="1048432" y="1211100"/>
                    <a:pt x="1044350" y="1211100"/>
                  </a:cubicBezTo>
                  <a:lnTo>
                    <a:pt x="15393" y="1211100"/>
                  </a:lnTo>
                  <a:cubicBezTo>
                    <a:pt x="11310" y="1211100"/>
                    <a:pt x="7395" y="1209479"/>
                    <a:pt x="4508" y="1206592"/>
                  </a:cubicBezTo>
                  <a:cubicBezTo>
                    <a:pt x="1622" y="1203705"/>
                    <a:pt x="0" y="1199790"/>
                    <a:pt x="0" y="1195708"/>
                  </a:cubicBezTo>
                  <a:lnTo>
                    <a:pt x="0" y="15393"/>
                  </a:lnTo>
                  <a:cubicBezTo>
                    <a:pt x="0" y="11310"/>
                    <a:pt x="1622" y="7395"/>
                    <a:pt x="4508" y="4508"/>
                  </a:cubicBezTo>
                  <a:cubicBezTo>
                    <a:pt x="7395" y="1622"/>
                    <a:pt x="11310" y="0"/>
                    <a:pt x="15393" y="0"/>
                  </a:cubicBezTo>
                  <a:close/>
                </a:path>
              </a:pathLst>
            </a:custGeom>
            <a:solidFill>
              <a:srgbClr val="568CCD"/>
            </a:solidFill>
          </p:spPr>
          <p:txBody>
            <a:bodyPr/>
            <a:lstStyle/>
            <a:p>
              <a:endParaRPr lang="en-IN"/>
            </a:p>
          </p:txBody>
        </p:sp>
        <p:sp>
          <p:nvSpPr>
            <p:cNvPr id="11" name="TextBox 11"/>
            <p:cNvSpPr txBox="1"/>
            <p:nvPr/>
          </p:nvSpPr>
          <p:spPr>
            <a:xfrm>
              <a:off x="0" y="-38100"/>
              <a:ext cx="1059742"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992002" y="4659904"/>
            <a:ext cx="4055495" cy="4598396"/>
            <a:chOff x="0" y="0"/>
            <a:chExt cx="1068114" cy="1211100"/>
          </a:xfrm>
        </p:grpSpPr>
        <p:sp>
          <p:nvSpPr>
            <p:cNvPr id="13" name="Freeform 13"/>
            <p:cNvSpPr/>
            <p:nvPr/>
          </p:nvSpPr>
          <p:spPr>
            <a:xfrm>
              <a:off x="0" y="0"/>
              <a:ext cx="1068114" cy="1211100"/>
            </a:xfrm>
            <a:custGeom>
              <a:avLst/>
              <a:gdLst/>
              <a:ahLst/>
              <a:cxnLst/>
              <a:rect l="l" t="t" r="r" b="b"/>
              <a:pathLst>
                <a:path w="1068114" h="1211100">
                  <a:moveTo>
                    <a:pt x="15272" y="0"/>
                  </a:moveTo>
                  <a:lnTo>
                    <a:pt x="1052842" y="0"/>
                  </a:lnTo>
                  <a:cubicBezTo>
                    <a:pt x="1056892" y="0"/>
                    <a:pt x="1060777" y="1609"/>
                    <a:pt x="1063641" y="4473"/>
                  </a:cubicBezTo>
                  <a:cubicBezTo>
                    <a:pt x="1066505" y="7337"/>
                    <a:pt x="1068114" y="11222"/>
                    <a:pt x="1068114" y="15272"/>
                  </a:cubicBezTo>
                  <a:lnTo>
                    <a:pt x="1068114" y="1195828"/>
                  </a:lnTo>
                  <a:cubicBezTo>
                    <a:pt x="1068114" y="1204263"/>
                    <a:pt x="1061276" y="1211100"/>
                    <a:pt x="1052842" y="1211100"/>
                  </a:cubicBezTo>
                  <a:lnTo>
                    <a:pt x="15272" y="1211100"/>
                  </a:lnTo>
                  <a:cubicBezTo>
                    <a:pt x="11222" y="1211100"/>
                    <a:pt x="7337" y="1209491"/>
                    <a:pt x="4473" y="1206627"/>
                  </a:cubicBezTo>
                  <a:cubicBezTo>
                    <a:pt x="1609" y="1203763"/>
                    <a:pt x="0" y="1199879"/>
                    <a:pt x="0" y="1195828"/>
                  </a:cubicBezTo>
                  <a:lnTo>
                    <a:pt x="0" y="15272"/>
                  </a:lnTo>
                  <a:cubicBezTo>
                    <a:pt x="0" y="11222"/>
                    <a:pt x="1609" y="7337"/>
                    <a:pt x="4473" y="4473"/>
                  </a:cubicBezTo>
                  <a:cubicBezTo>
                    <a:pt x="7337" y="1609"/>
                    <a:pt x="11222" y="0"/>
                    <a:pt x="15272" y="0"/>
                  </a:cubicBezTo>
                  <a:close/>
                </a:path>
              </a:pathLst>
            </a:custGeom>
            <a:solidFill>
              <a:srgbClr val="568CCD"/>
            </a:solidFill>
          </p:spPr>
          <p:txBody>
            <a:bodyPr/>
            <a:lstStyle/>
            <a:p>
              <a:endParaRPr lang="en-IN"/>
            </a:p>
          </p:txBody>
        </p:sp>
        <p:sp>
          <p:nvSpPr>
            <p:cNvPr id="14" name="TextBox 14"/>
            <p:cNvSpPr txBox="1"/>
            <p:nvPr/>
          </p:nvSpPr>
          <p:spPr>
            <a:xfrm>
              <a:off x="0" y="-38100"/>
              <a:ext cx="1068114" cy="12492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257483" y="4659904"/>
            <a:ext cx="4840017" cy="4598396"/>
            <a:chOff x="0" y="0"/>
            <a:chExt cx="1274737" cy="1211100"/>
          </a:xfrm>
        </p:grpSpPr>
        <p:sp>
          <p:nvSpPr>
            <p:cNvPr id="16" name="Freeform 16"/>
            <p:cNvSpPr/>
            <p:nvPr/>
          </p:nvSpPr>
          <p:spPr>
            <a:xfrm>
              <a:off x="0" y="0"/>
              <a:ext cx="1274737" cy="1211100"/>
            </a:xfrm>
            <a:custGeom>
              <a:avLst/>
              <a:gdLst/>
              <a:ahLst/>
              <a:cxnLst/>
              <a:rect l="l" t="t" r="r" b="b"/>
              <a:pathLst>
                <a:path w="1274737" h="1211100">
                  <a:moveTo>
                    <a:pt x="12797" y="0"/>
                  </a:moveTo>
                  <a:lnTo>
                    <a:pt x="1261941" y="0"/>
                  </a:lnTo>
                  <a:cubicBezTo>
                    <a:pt x="1265334" y="0"/>
                    <a:pt x="1268589" y="1348"/>
                    <a:pt x="1270989" y="3748"/>
                  </a:cubicBezTo>
                  <a:cubicBezTo>
                    <a:pt x="1273389" y="6148"/>
                    <a:pt x="1274737" y="9403"/>
                    <a:pt x="1274737" y="12797"/>
                  </a:cubicBezTo>
                  <a:lnTo>
                    <a:pt x="1274737" y="1198304"/>
                  </a:lnTo>
                  <a:cubicBezTo>
                    <a:pt x="1274737" y="1205371"/>
                    <a:pt x="1269008" y="1211100"/>
                    <a:pt x="1261941" y="1211100"/>
                  </a:cubicBezTo>
                  <a:lnTo>
                    <a:pt x="12797" y="1211100"/>
                  </a:lnTo>
                  <a:cubicBezTo>
                    <a:pt x="9403" y="1211100"/>
                    <a:pt x="6148" y="1209752"/>
                    <a:pt x="3748" y="1207352"/>
                  </a:cubicBezTo>
                  <a:cubicBezTo>
                    <a:pt x="1348" y="1204953"/>
                    <a:pt x="0" y="1201698"/>
                    <a:pt x="0" y="1198304"/>
                  </a:cubicBezTo>
                  <a:lnTo>
                    <a:pt x="0" y="12797"/>
                  </a:lnTo>
                  <a:cubicBezTo>
                    <a:pt x="0" y="9403"/>
                    <a:pt x="1348" y="6148"/>
                    <a:pt x="3748" y="3748"/>
                  </a:cubicBezTo>
                  <a:cubicBezTo>
                    <a:pt x="6148" y="1348"/>
                    <a:pt x="9403" y="0"/>
                    <a:pt x="12797" y="0"/>
                  </a:cubicBezTo>
                  <a:close/>
                </a:path>
              </a:pathLst>
            </a:custGeom>
            <a:solidFill>
              <a:srgbClr val="568CCD"/>
            </a:solidFill>
          </p:spPr>
          <p:txBody>
            <a:bodyPr/>
            <a:lstStyle/>
            <a:p>
              <a:endParaRPr lang="en-IN"/>
            </a:p>
          </p:txBody>
        </p:sp>
        <p:sp>
          <p:nvSpPr>
            <p:cNvPr id="17" name="TextBox 17"/>
            <p:cNvSpPr txBox="1"/>
            <p:nvPr/>
          </p:nvSpPr>
          <p:spPr>
            <a:xfrm>
              <a:off x="0" y="-38100"/>
              <a:ext cx="1274737" cy="12492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247651" y="5748741"/>
            <a:ext cx="4117881" cy="3734622"/>
          </a:xfrm>
          <a:prstGeom prst="rect">
            <a:avLst/>
          </a:prstGeom>
        </p:spPr>
        <p:txBody>
          <a:bodyPr lIns="0" tIns="0" rIns="0" bIns="0" rtlCol="0" anchor="t">
            <a:spAutoFit/>
          </a:bodyPr>
          <a:lstStyle/>
          <a:p>
            <a:pPr algn="l">
              <a:lnSpc>
                <a:spcPts val="2719"/>
              </a:lnSpc>
            </a:pPr>
            <a:r>
              <a:rPr lang="en-US" sz="1942" b="1">
                <a:solidFill>
                  <a:srgbClr val="FFFFFF"/>
                </a:solidFill>
                <a:latin typeface="Open Sans Bold"/>
                <a:ea typeface="Open Sans Bold"/>
                <a:cs typeface="Open Sans Bold"/>
                <a:sym typeface="Open Sans Bold"/>
              </a:rPr>
              <a:t>·Admin can login/register.</a:t>
            </a:r>
          </a:p>
          <a:p>
            <a:pPr algn="l">
              <a:lnSpc>
                <a:spcPts val="2719"/>
              </a:lnSpc>
            </a:pPr>
            <a:r>
              <a:rPr lang="en-US" sz="1942" b="1">
                <a:solidFill>
                  <a:srgbClr val="FFFFFF"/>
                </a:solidFill>
                <a:latin typeface="Open Sans Bold"/>
                <a:ea typeface="Open Sans Bold"/>
                <a:cs typeface="Open Sans Bold"/>
                <a:sym typeface="Open Sans Bold"/>
              </a:rPr>
              <a:t>·Admin can manage profile.</a:t>
            </a:r>
          </a:p>
          <a:p>
            <a:pPr algn="l">
              <a:lnSpc>
                <a:spcPts val="2719"/>
              </a:lnSpc>
            </a:pPr>
            <a:r>
              <a:rPr lang="en-US" sz="1942" b="1">
                <a:solidFill>
                  <a:srgbClr val="FFFFFF"/>
                </a:solidFill>
                <a:latin typeface="Open Sans Bold"/>
                <a:ea typeface="Open Sans Bold"/>
                <a:cs typeface="Open Sans Bold"/>
                <a:sym typeface="Open Sans Bold"/>
              </a:rPr>
              <a:t>·Admin can insert, update, delete and view user. </a:t>
            </a:r>
          </a:p>
          <a:p>
            <a:pPr algn="l">
              <a:lnSpc>
                <a:spcPts val="2719"/>
              </a:lnSpc>
            </a:pPr>
            <a:r>
              <a:rPr lang="en-US" sz="1942" b="1">
                <a:solidFill>
                  <a:srgbClr val="FFFFFF"/>
                </a:solidFill>
                <a:latin typeface="Open Sans Bold"/>
                <a:ea typeface="Open Sans Bold"/>
                <a:cs typeface="Open Sans Bold"/>
                <a:sym typeface="Open Sans Bold"/>
              </a:rPr>
              <a:t>·Admin can insert, update, delete and view staff. </a:t>
            </a:r>
          </a:p>
          <a:p>
            <a:pPr algn="l">
              <a:lnSpc>
                <a:spcPts val="2719"/>
              </a:lnSpc>
            </a:pPr>
            <a:r>
              <a:rPr lang="en-US" sz="1942" b="1">
                <a:solidFill>
                  <a:srgbClr val="FFFFFF"/>
                </a:solidFill>
                <a:latin typeface="Open Sans Bold"/>
                <a:ea typeface="Open Sans Bold"/>
                <a:cs typeface="Open Sans Bold"/>
                <a:sym typeface="Open Sans Bold"/>
              </a:rPr>
              <a:t>·Admin can insert, update, delete and view test. </a:t>
            </a:r>
          </a:p>
          <a:p>
            <a:pPr algn="l">
              <a:lnSpc>
                <a:spcPts val="2719"/>
              </a:lnSpc>
            </a:pPr>
            <a:r>
              <a:rPr lang="en-US" sz="1942" b="1">
                <a:solidFill>
                  <a:srgbClr val="FFFFFF"/>
                </a:solidFill>
                <a:latin typeface="Open Sans Bold"/>
                <a:ea typeface="Open Sans Bold"/>
                <a:cs typeface="Open Sans Bold"/>
                <a:sym typeface="Open Sans Bold"/>
              </a:rPr>
              <a:t>·Admin can insert, update, delete and view service.</a:t>
            </a:r>
          </a:p>
          <a:p>
            <a:pPr algn="ctr">
              <a:lnSpc>
                <a:spcPts val="2439"/>
              </a:lnSpc>
            </a:pPr>
            <a:endParaRPr lang="en-US" sz="1942" b="1">
              <a:solidFill>
                <a:srgbClr val="FFFFFF"/>
              </a:solidFill>
              <a:latin typeface="Open Sans Bold"/>
              <a:ea typeface="Open Sans Bold"/>
              <a:cs typeface="Open Sans Bold"/>
              <a:sym typeface="Open Sans Bold"/>
            </a:endParaRPr>
          </a:p>
        </p:txBody>
      </p:sp>
      <p:sp>
        <p:nvSpPr>
          <p:cNvPr id="19" name="TextBox 19"/>
          <p:cNvSpPr txBox="1"/>
          <p:nvPr/>
        </p:nvSpPr>
        <p:spPr>
          <a:xfrm>
            <a:off x="307487" y="4602754"/>
            <a:ext cx="4117881" cy="941101"/>
          </a:xfrm>
          <a:prstGeom prst="rect">
            <a:avLst/>
          </a:prstGeom>
        </p:spPr>
        <p:txBody>
          <a:bodyPr lIns="0" tIns="0" rIns="0" bIns="0" rtlCol="0" anchor="t">
            <a:spAutoFit/>
          </a:bodyPr>
          <a:lstStyle/>
          <a:p>
            <a:pPr algn="ctr">
              <a:lnSpc>
                <a:spcPts val="3778"/>
              </a:lnSpc>
            </a:pPr>
            <a:r>
              <a:rPr lang="en-US" sz="2698" b="1">
                <a:solidFill>
                  <a:srgbClr val="F4F4F4"/>
                </a:solidFill>
                <a:latin typeface="Open Sans Bold"/>
                <a:ea typeface="Open Sans Bold"/>
                <a:cs typeface="Open Sans Bold"/>
                <a:sym typeface="Open Sans Bold"/>
              </a:rPr>
              <a:t>FUNCTIONAL REQUIREMENT (ADMIN)</a:t>
            </a:r>
          </a:p>
        </p:txBody>
      </p:sp>
      <p:sp>
        <p:nvSpPr>
          <p:cNvPr id="20" name="Freeform 20"/>
          <p:cNvSpPr/>
          <p:nvPr/>
        </p:nvSpPr>
        <p:spPr>
          <a:xfrm>
            <a:off x="1254935" y="3072211"/>
            <a:ext cx="1656962" cy="1346388"/>
          </a:xfrm>
          <a:custGeom>
            <a:avLst/>
            <a:gdLst/>
            <a:ahLst/>
            <a:cxnLst/>
            <a:rect l="l" t="t" r="r" b="b"/>
            <a:pathLst>
              <a:path w="1656962" h="1346388">
                <a:moveTo>
                  <a:pt x="0" y="0"/>
                </a:moveTo>
                <a:lnTo>
                  <a:pt x="1656962" y="0"/>
                </a:lnTo>
                <a:lnTo>
                  <a:pt x="1656962" y="1346388"/>
                </a:lnTo>
                <a:lnTo>
                  <a:pt x="0" y="134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1" name="Freeform 21"/>
          <p:cNvSpPr/>
          <p:nvPr/>
        </p:nvSpPr>
        <p:spPr>
          <a:xfrm>
            <a:off x="10224457" y="3183544"/>
            <a:ext cx="1343370" cy="1235055"/>
          </a:xfrm>
          <a:custGeom>
            <a:avLst/>
            <a:gdLst/>
            <a:ahLst/>
            <a:cxnLst/>
            <a:rect l="l" t="t" r="r" b="b"/>
            <a:pathLst>
              <a:path w="1343370" h="1235055">
                <a:moveTo>
                  <a:pt x="0" y="0"/>
                </a:moveTo>
                <a:lnTo>
                  <a:pt x="1343370" y="0"/>
                </a:lnTo>
                <a:lnTo>
                  <a:pt x="1343370" y="1235055"/>
                </a:lnTo>
                <a:lnTo>
                  <a:pt x="0" y="1235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14594175" y="3131652"/>
            <a:ext cx="1247023" cy="1247023"/>
          </a:xfrm>
          <a:custGeom>
            <a:avLst/>
            <a:gdLst/>
            <a:ahLst/>
            <a:cxnLst/>
            <a:rect l="l" t="t" r="r" b="b"/>
            <a:pathLst>
              <a:path w="1247023" h="1247023">
                <a:moveTo>
                  <a:pt x="0" y="0"/>
                </a:moveTo>
                <a:lnTo>
                  <a:pt x="1247023" y="0"/>
                </a:lnTo>
                <a:lnTo>
                  <a:pt x="1247023" y="1247023"/>
                </a:lnTo>
                <a:lnTo>
                  <a:pt x="0" y="1247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3" name="Freeform 23"/>
          <p:cNvSpPr/>
          <p:nvPr/>
        </p:nvSpPr>
        <p:spPr>
          <a:xfrm>
            <a:off x="6161134" y="3072211"/>
            <a:ext cx="1123676" cy="1365906"/>
          </a:xfrm>
          <a:custGeom>
            <a:avLst/>
            <a:gdLst/>
            <a:ahLst/>
            <a:cxnLst/>
            <a:rect l="l" t="t" r="r" b="b"/>
            <a:pathLst>
              <a:path w="1123676" h="1365906">
                <a:moveTo>
                  <a:pt x="0" y="0"/>
                </a:moveTo>
                <a:lnTo>
                  <a:pt x="1123676" y="0"/>
                </a:lnTo>
                <a:lnTo>
                  <a:pt x="1123676" y="1365905"/>
                </a:lnTo>
                <a:lnTo>
                  <a:pt x="0" y="1365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4" name="TextBox 24"/>
          <p:cNvSpPr txBox="1"/>
          <p:nvPr/>
        </p:nvSpPr>
        <p:spPr>
          <a:xfrm>
            <a:off x="4711118" y="5850115"/>
            <a:ext cx="3995134" cy="2724338"/>
          </a:xfrm>
          <a:prstGeom prst="rect">
            <a:avLst/>
          </a:prstGeom>
        </p:spPr>
        <p:txBody>
          <a:bodyPr lIns="0" tIns="0" rIns="0" bIns="0" rtlCol="0" anchor="t">
            <a:spAutoFit/>
          </a:bodyPr>
          <a:lstStyle/>
          <a:p>
            <a:pPr algn="l">
              <a:lnSpc>
                <a:spcPts val="3139"/>
              </a:lnSpc>
            </a:pPr>
            <a:r>
              <a:rPr lang="en-US" sz="2242" b="1">
                <a:solidFill>
                  <a:srgbClr val="FFFFFF"/>
                </a:solidFill>
                <a:latin typeface="Open Sans Bold"/>
                <a:ea typeface="Open Sans Bold"/>
                <a:cs typeface="Open Sans Bold"/>
                <a:sym typeface="Open Sans Bold"/>
              </a:rPr>
              <a:t>·Staff can login/register.</a:t>
            </a:r>
          </a:p>
          <a:p>
            <a:pPr algn="l">
              <a:lnSpc>
                <a:spcPts val="3139"/>
              </a:lnSpc>
            </a:pPr>
            <a:r>
              <a:rPr lang="en-US" sz="2242" b="1">
                <a:solidFill>
                  <a:srgbClr val="FFFFFF"/>
                </a:solidFill>
                <a:latin typeface="Open Sans Bold"/>
                <a:ea typeface="Open Sans Bold"/>
                <a:cs typeface="Open Sans Bold"/>
                <a:sym typeface="Open Sans Bold"/>
              </a:rPr>
              <a:t>·Doctor manage their profile.</a:t>
            </a:r>
          </a:p>
          <a:p>
            <a:pPr algn="l">
              <a:lnSpc>
                <a:spcPts val="3139"/>
              </a:lnSpc>
            </a:pPr>
            <a:r>
              <a:rPr lang="en-US" sz="2242" b="1">
                <a:solidFill>
                  <a:srgbClr val="FFFFFF"/>
                </a:solidFill>
                <a:latin typeface="Open Sans Bold"/>
                <a:ea typeface="Open Sans Bold"/>
                <a:cs typeface="Open Sans Bold"/>
                <a:sym typeface="Open Sans Bold"/>
              </a:rPr>
              <a:t>·Staff can insert, update, delete and view doctor.</a:t>
            </a:r>
          </a:p>
          <a:p>
            <a:pPr algn="l">
              <a:lnSpc>
                <a:spcPts val="3139"/>
              </a:lnSpc>
            </a:pPr>
            <a:r>
              <a:rPr lang="en-US" sz="2242" b="1">
                <a:solidFill>
                  <a:srgbClr val="FFFFFF"/>
                </a:solidFill>
                <a:latin typeface="Open Sans Bold"/>
                <a:ea typeface="Open Sans Bold"/>
                <a:cs typeface="Open Sans Bold"/>
                <a:sym typeface="Open Sans Bold"/>
              </a:rPr>
              <a:t>Staff can insert, update, delete and view staff.</a:t>
            </a:r>
          </a:p>
        </p:txBody>
      </p:sp>
      <p:sp>
        <p:nvSpPr>
          <p:cNvPr id="25" name="TextBox 25"/>
          <p:cNvSpPr txBox="1"/>
          <p:nvPr/>
        </p:nvSpPr>
        <p:spPr>
          <a:xfrm>
            <a:off x="4711118" y="4651415"/>
            <a:ext cx="3995134" cy="941101"/>
          </a:xfrm>
          <a:prstGeom prst="rect">
            <a:avLst/>
          </a:prstGeom>
        </p:spPr>
        <p:txBody>
          <a:bodyPr lIns="0" tIns="0" rIns="0" bIns="0" rtlCol="0" anchor="t">
            <a:spAutoFit/>
          </a:bodyPr>
          <a:lstStyle/>
          <a:p>
            <a:pPr algn="ctr">
              <a:lnSpc>
                <a:spcPts val="3778"/>
              </a:lnSpc>
            </a:pPr>
            <a:r>
              <a:rPr lang="en-US" sz="2698" b="1">
                <a:solidFill>
                  <a:srgbClr val="F4F4F4"/>
                </a:solidFill>
                <a:latin typeface="Open Sans Bold"/>
                <a:ea typeface="Open Sans Bold"/>
                <a:cs typeface="Open Sans Bold"/>
                <a:sym typeface="Open Sans Bold"/>
              </a:rPr>
              <a:t>FUNCTIONAL REQUIREMENT (STAFF)</a:t>
            </a:r>
          </a:p>
        </p:txBody>
      </p:sp>
      <p:sp>
        <p:nvSpPr>
          <p:cNvPr id="26" name="TextBox 26"/>
          <p:cNvSpPr txBox="1"/>
          <p:nvPr/>
        </p:nvSpPr>
        <p:spPr>
          <a:xfrm>
            <a:off x="9049152" y="5748741"/>
            <a:ext cx="4055495" cy="3816537"/>
          </a:xfrm>
          <a:prstGeom prst="rect">
            <a:avLst/>
          </a:prstGeom>
        </p:spPr>
        <p:txBody>
          <a:bodyPr lIns="0" tIns="0" rIns="0" bIns="0" rtlCol="0" anchor="t">
            <a:spAutoFit/>
          </a:bodyPr>
          <a:lstStyle/>
          <a:p>
            <a:pPr algn="l">
              <a:lnSpc>
                <a:spcPts val="3139"/>
              </a:lnSpc>
            </a:pPr>
            <a:r>
              <a:rPr lang="en-US" sz="2242" b="1">
                <a:solidFill>
                  <a:srgbClr val="FFFFFF"/>
                </a:solidFill>
                <a:latin typeface="Open Sans Bold"/>
                <a:ea typeface="Open Sans Bold"/>
                <a:cs typeface="Open Sans Bold"/>
                <a:sym typeface="Open Sans Bold"/>
              </a:rPr>
              <a:t>·Doctor can login/register.</a:t>
            </a:r>
          </a:p>
          <a:p>
            <a:pPr algn="l">
              <a:lnSpc>
                <a:spcPts val="3139"/>
              </a:lnSpc>
            </a:pPr>
            <a:r>
              <a:rPr lang="en-US" sz="2242" b="1">
                <a:solidFill>
                  <a:srgbClr val="FFFFFF"/>
                </a:solidFill>
                <a:latin typeface="Open Sans Bold"/>
                <a:ea typeface="Open Sans Bold"/>
                <a:cs typeface="Open Sans Bold"/>
                <a:sym typeface="Open Sans Bold"/>
              </a:rPr>
              <a:t>·Doctor manage their profile.</a:t>
            </a:r>
          </a:p>
          <a:p>
            <a:pPr algn="l">
              <a:lnSpc>
                <a:spcPts val="3139"/>
              </a:lnSpc>
            </a:pPr>
            <a:r>
              <a:rPr lang="en-US" sz="2242" b="1">
                <a:solidFill>
                  <a:srgbClr val="FFFFFF"/>
                </a:solidFill>
                <a:latin typeface="Open Sans Bold"/>
                <a:ea typeface="Open Sans Bold"/>
                <a:cs typeface="Open Sans Bold"/>
                <a:sym typeface="Open Sans Bold"/>
              </a:rPr>
              <a:t>·Doctor can approve appointments.</a:t>
            </a:r>
          </a:p>
          <a:p>
            <a:pPr algn="l">
              <a:lnSpc>
                <a:spcPts val="3139"/>
              </a:lnSpc>
            </a:pPr>
            <a:r>
              <a:rPr lang="en-US" sz="2242" b="1">
                <a:solidFill>
                  <a:srgbClr val="FFFFFF"/>
                </a:solidFill>
                <a:latin typeface="Open Sans Bold"/>
                <a:ea typeface="Open Sans Bold"/>
                <a:cs typeface="Open Sans Bold"/>
                <a:sym typeface="Open Sans Bold"/>
              </a:rPr>
              <a:t>·Doctor can cancel appointment.</a:t>
            </a:r>
          </a:p>
          <a:p>
            <a:pPr algn="l">
              <a:lnSpc>
                <a:spcPts val="3139"/>
              </a:lnSpc>
            </a:pPr>
            <a:r>
              <a:rPr lang="en-US" sz="2242" b="1">
                <a:solidFill>
                  <a:srgbClr val="FFFFFF"/>
                </a:solidFill>
                <a:latin typeface="Open Sans Bold"/>
                <a:ea typeface="Open Sans Bold"/>
                <a:cs typeface="Open Sans Bold"/>
                <a:sym typeface="Open Sans Bold"/>
              </a:rPr>
              <a:t>·Doctor can generate reports.</a:t>
            </a:r>
          </a:p>
          <a:p>
            <a:pPr algn="ctr">
              <a:lnSpc>
                <a:spcPts val="2439"/>
              </a:lnSpc>
            </a:pPr>
            <a:endParaRPr lang="en-US" sz="2242" b="1">
              <a:solidFill>
                <a:srgbClr val="FFFFFF"/>
              </a:solidFill>
              <a:latin typeface="Open Sans Bold"/>
              <a:ea typeface="Open Sans Bold"/>
              <a:cs typeface="Open Sans Bold"/>
              <a:sym typeface="Open Sans Bold"/>
            </a:endParaRPr>
          </a:p>
        </p:txBody>
      </p:sp>
      <p:sp>
        <p:nvSpPr>
          <p:cNvPr id="27" name="TextBox 27"/>
          <p:cNvSpPr txBox="1"/>
          <p:nvPr/>
        </p:nvSpPr>
        <p:spPr>
          <a:xfrm>
            <a:off x="8992002" y="4612279"/>
            <a:ext cx="4055495" cy="860456"/>
          </a:xfrm>
          <a:prstGeom prst="rect">
            <a:avLst/>
          </a:prstGeom>
        </p:spPr>
        <p:txBody>
          <a:bodyPr lIns="0" tIns="0" rIns="0" bIns="0" rtlCol="0" anchor="t">
            <a:spAutoFit/>
          </a:bodyPr>
          <a:lstStyle/>
          <a:p>
            <a:pPr algn="ctr">
              <a:lnSpc>
                <a:spcPts val="3498"/>
              </a:lnSpc>
            </a:pPr>
            <a:r>
              <a:rPr lang="en-US" sz="2498" b="1">
                <a:solidFill>
                  <a:srgbClr val="F4F4F4"/>
                </a:solidFill>
                <a:latin typeface="Open Sans Bold"/>
                <a:ea typeface="Open Sans Bold"/>
                <a:cs typeface="Open Sans Bold"/>
                <a:sym typeface="Open Sans Bold"/>
              </a:rPr>
              <a:t>FUNCTIONAL REQUIREMENT (DOCTOR)</a:t>
            </a:r>
          </a:p>
        </p:txBody>
      </p:sp>
      <p:sp>
        <p:nvSpPr>
          <p:cNvPr id="28" name="TextBox 28"/>
          <p:cNvSpPr txBox="1"/>
          <p:nvPr/>
        </p:nvSpPr>
        <p:spPr>
          <a:xfrm>
            <a:off x="13333683" y="4602754"/>
            <a:ext cx="4840017" cy="3704621"/>
          </a:xfrm>
          <a:prstGeom prst="rect">
            <a:avLst/>
          </a:prstGeom>
        </p:spPr>
        <p:txBody>
          <a:bodyPr lIns="0" tIns="0" rIns="0" bIns="0" rtlCol="0" anchor="t">
            <a:spAutoFit/>
          </a:bodyPr>
          <a:lstStyle/>
          <a:p>
            <a:pPr algn="ctr">
              <a:lnSpc>
                <a:spcPts val="3778"/>
              </a:lnSpc>
            </a:pPr>
            <a:r>
              <a:rPr lang="en-US" sz="2698" b="1">
                <a:solidFill>
                  <a:srgbClr val="F4F4F4"/>
                </a:solidFill>
                <a:latin typeface="Open Sans Bold"/>
                <a:ea typeface="Open Sans Bold"/>
                <a:cs typeface="Open Sans Bold"/>
                <a:sym typeface="Open Sans Bold"/>
              </a:rPr>
              <a:t> FUNCTIONAL REQUIREMENT (USER)</a:t>
            </a:r>
          </a:p>
          <a:p>
            <a:pPr algn="ctr">
              <a:lnSpc>
                <a:spcPts val="3778"/>
              </a:lnSpc>
            </a:pPr>
            <a:endParaRPr lang="en-US" sz="2698" b="1">
              <a:solidFill>
                <a:srgbClr val="F4F4F4"/>
              </a:solidFill>
              <a:latin typeface="Open Sans Bold"/>
              <a:ea typeface="Open Sans Bold"/>
              <a:cs typeface="Open Sans Bold"/>
              <a:sym typeface="Open Sans Bold"/>
            </a:endParaRPr>
          </a:p>
          <a:p>
            <a:pPr algn="l">
              <a:lnSpc>
                <a:spcPts val="3638"/>
              </a:lnSpc>
            </a:pPr>
            <a:r>
              <a:rPr lang="en-US" sz="2598">
                <a:solidFill>
                  <a:srgbClr val="F4F4F4"/>
                </a:solidFill>
                <a:latin typeface="Open Sans"/>
                <a:ea typeface="Open Sans"/>
                <a:cs typeface="Open Sans"/>
                <a:sym typeface="Open Sans"/>
              </a:rPr>
              <a:t>U</a:t>
            </a:r>
            <a:r>
              <a:rPr lang="en-US" sz="2598" b="1">
                <a:solidFill>
                  <a:srgbClr val="F4F4F4"/>
                </a:solidFill>
                <a:latin typeface="Open Sans Bold"/>
                <a:ea typeface="Open Sans Bold"/>
                <a:cs typeface="Open Sans Bold"/>
                <a:sym typeface="Open Sans Bold"/>
              </a:rPr>
              <a:t>ser can login/register.</a:t>
            </a:r>
          </a:p>
          <a:p>
            <a:pPr algn="l">
              <a:lnSpc>
                <a:spcPts val="3638"/>
              </a:lnSpc>
            </a:pPr>
            <a:r>
              <a:rPr lang="en-US" sz="2598" b="1">
                <a:solidFill>
                  <a:srgbClr val="F4F4F4"/>
                </a:solidFill>
                <a:latin typeface="Open Sans Bold"/>
                <a:ea typeface="Open Sans Bold"/>
                <a:cs typeface="Open Sans Bold"/>
                <a:sym typeface="Open Sans Bold"/>
              </a:rPr>
              <a:t>Doctor manage their profile.</a:t>
            </a:r>
          </a:p>
          <a:p>
            <a:pPr algn="l">
              <a:lnSpc>
                <a:spcPts val="3638"/>
              </a:lnSpc>
            </a:pPr>
            <a:r>
              <a:rPr lang="en-US" sz="2598" b="1">
                <a:solidFill>
                  <a:srgbClr val="F4F4F4"/>
                </a:solidFill>
                <a:latin typeface="Open Sans Bold"/>
                <a:ea typeface="Open Sans Bold"/>
                <a:cs typeface="Open Sans Bold"/>
                <a:sym typeface="Open Sans Bold"/>
              </a:rPr>
              <a:t>User can select test.</a:t>
            </a:r>
          </a:p>
          <a:p>
            <a:pPr algn="l">
              <a:lnSpc>
                <a:spcPts val="3638"/>
              </a:lnSpc>
            </a:pPr>
            <a:r>
              <a:rPr lang="en-US" sz="2598" b="1">
                <a:solidFill>
                  <a:srgbClr val="F4F4F4"/>
                </a:solidFill>
                <a:latin typeface="Open Sans Bold"/>
                <a:ea typeface="Open Sans Bold"/>
                <a:cs typeface="Open Sans Bold"/>
                <a:sym typeface="Open Sans Bold"/>
              </a:rPr>
              <a:t>User can book Appointment.</a:t>
            </a:r>
          </a:p>
          <a:p>
            <a:pPr algn="l">
              <a:lnSpc>
                <a:spcPts val="3638"/>
              </a:lnSpc>
            </a:pPr>
            <a:r>
              <a:rPr lang="en-US" sz="2598" b="1">
                <a:solidFill>
                  <a:srgbClr val="F4F4F4"/>
                </a:solidFill>
                <a:latin typeface="Open Sans Bold"/>
                <a:ea typeface="Open Sans Bold"/>
                <a:cs typeface="Open Sans Bold"/>
                <a:sym typeface="Open Sans Bold"/>
              </a:rPr>
              <a:t>User can view report.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38175" cap="sq">
              <a:solidFill>
                <a:srgbClr val="568CCD"/>
              </a:solidFill>
              <a:prstDash val="solid"/>
              <a:miter/>
            </a:ln>
          </p:spPr>
          <p:txBody>
            <a:bodyPr/>
            <a:lstStyle/>
            <a:p>
              <a:endParaRPr lang="en-IN"/>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94515" y="755211"/>
            <a:ext cx="16823290" cy="2668674"/>
          </a:xfrm>
          <a:prstGeom prst="rect">
            <a:avLst/>
          </a:prstGeom>
        </p:spPr>
        <p:txBody>
          <a:bodyPr lIns="0" tIns="0" rIns="0" bIns="0" rtlCol="0" anchor="t">
            <a:spAutoFit/>
          </a:bodyPr>
          <a:lstStyle/>
          <a:p>
            <a:pPr algn="ctr">
              <a:lnSpc>
                <a:spcPts val="3582"/>
              </a:lnSpc>
            </a:pPr>
            <a:r>
              <a:rPr lang="en-US" sz="2559" b="1">
                <a:solidFill>
                  <a:srgbClr val="293237"/>
                </a:solidFill>
                <a:latin typeface="Open Sans Bold"/>
                <a:ea typeface="Open Sans Bold"/>
                <a:cs typeface="Open Sans Bold"/>
                <a:sym typeface="Open Sans Bold"/>
              </a:rPr>
              <a:t>CURRENT SYSTEM</a:t>
            </a:r>
          </a:p>
          <a:p>
            <a:pPr algn="ctr">
              <a:lnSpc>
                <a:spcPts val="3582"/>
              </a:lnSpc>
            </a:pPr>
            <a:r>
              <a:rPr lang="en-US" sz="2559" b="1">
                <a:solidFill>
                  <a:srgbClr val="568CCD"/>
                </a:solidFill>
                <a:latin typeface="Open Sans Bold"/>
                <a:ea typeface="Open Sans Bold"/>
                <a:cs typeface="Open Sans Bold"/>
                <a:sym typeface="Open Sans Bold"/>
              </a:rPr>
              <a:t> </a:t>
            </a:r>
          </a:p>
          <a:p>
            <a:pPr algn="ctr">
              <a:lnSpc>
                <a:spcPts val="3582"/>
              </a:lnSpc>
            </a:pPr>
            <a:r>
              <a:rPr lang="en-US" sz="2559" b="1">
                <a:solidFill>
                  <a:srgbClr val="568CCD"/>
                </a:solidFill>
                <a:latin typeface="Open Sans Bold"/>
                <a:ea typeface="Open Sans Bold"/>
                <a:cs typeface="Open Sans Bold"/>
                <a:sym typeface="Open Sans Bold"/>
              </a:rPr>
              <a:t>In the existing online pathology lab, users don’t need to waste a lot of time and physical effort in getting your reports done and proper information is provided to the user regarding the event details like food, decoration, and budget. All the information is maintained in records which are difficult to view or modify.</a:t>
            </a:r>
          </a:p>
        </p:txBody>
      </p:sp>
      <p:sp>
        <p:nvSpPr>
          <p:cNvPr id="6" name="TextBox 6"/>
          <p:cNvSpPr txBox="1"/>
          <p:nvPr/>
        </p:nvSpPr>
        <p:spPr>
          <a:xfrm>
            <a:off x="1090860" y="3585960"/>
            <a:ext cx="16106280" cy="3057929"/>
          </a:xfrm>
          <a:prstGeom prst="rect">
            <a:avLst/>
          </a:prstGeom>
        </p:spPr>
        <p:txBody>
          <a:bodyPr lIns="0" tIns="0" rIns="0" bIns="0" rtlCol="0" anchor="t">
            <a:spAutoFit/>
          </a:bodyPr>
          <a:lstStyle/>
          <a:p>
            <a:pPr algn="ctr">
              <a:lnSpc>
                <a:spcPts val="3722"/>
              </a:lnSpc>
            </a:pPr>
            <a:r>
              <a:rPr lang="en-US" sz="2659" b="1">
                <a:solidFill>
                  <a:srgbClr val="293237"/>
                </a:solidFill>
                <a:latin typeface="Open Sans Bold"/>
                <a:ea typeface="Open Sans Bold"/>
                <a:cs typeface="Open Sans Bold"/>
                <a:sym typeface="Open Sans Bold"/>
              </a:rPr>
              <a:t>LIMITATIONS OF CURRENT SYSTEM</a:t>
            </a:r>
          </a:p>
          <a:p>
            <a:pPr algn="ctr">
              <a:lnSpc>
                <a:spcPts val="2882"/>
              </a:lnSpc>
            </a:pPr>
            <a:r>
              <a:rPr lang="en-US" sz="2059" b="1">
                <a:solidFill>
                  <a:srgbClr val="568CCD"/>
                </a:solidFill>
                <a:latin typeface="Open Sans Bold"/>
                <a:ea typeface="Open Sans Bold"/>
                <a:cs typeface="Open Sans Bold"/>
                <a:sym typeface="Open Sans Bold"/>
              </a:rPr>
              <a:t> </a:t>
            </a:r>
          </a:p>
          <a:p>
            <a:pPr algn="ctr">
              <a:lnSpc>
                <a:spcPts val="3582"/>
              </a:lnSpc>
            </a:pPr>
            <a:r>
              <a:rPr lang="en-US" sz="2559" b="1">
                <a:solidFill>
                  <a:srgbClr val="568CCD"/>
                </a:solidFill>
                <a:latin typeface="Open Sans Bold"/>
                <a:ea typeface="Open Sans Bold"/>
                <a:cs typeface="Open Sans Bold"/>
                <a:sym typeface="Open Sans Bold"/>
              </a:rPr>
              <a:t>         In the existing pathology lab system the problem faced by the user are following:</a:t>
            </a:r>
          </a:p>
          <a:p>
            <a:pPr algn="ctr">
              <a:lnSpc>
                <a:spcPts val="3582"/>
              </a:lnSpc>
            </a:pPr>
            <a:r>
              <a:rPr lang="en-US" sz="2559" b="1">
                <a:solidFill>
                  <a:srgbClr val="568CCD"/>
                </a:solidFill>
                <a:latin typeface="Open Sans Bold"/>
                <a:ea typeface="Open Sans Bold"/>
                <a:cs typeface="Open Sans Bold"/>
                <a:sym typeface="Open Sans Bold"/>
              </a:rPr>
              <a:t>·This System provides only limited tests which are specialties</a:t>
            </a:r>
          </a:p>
          <a:p>
            <a:pPr algn="ctr">
              <a:lnSpc>
                <a:spcPts val="3582"/>
              </a:lnSpc>
            </a:pPr>
            <a:r>
              <a:rPr lang="en-US" sz="2559" b="1">
                <a:solidFill>
                  <a:srgbClr val="568CCD"/>
                </a:solidFill>
                <a:latin typeface="Open Sans Bold"/>
                <a:ea typeface="Open Sans Bold"/>
                <a:cs typeface="Open Sans Bold"/>
                <a:sym typeface="Open Sans Bold"/>
              </a:rPr>
              <a:t>·Hard to manage </a:t>
            </a:r>
          </a:p>
          <a:p>
            <a:pPr algn="ctr">
              <a:lnSpc>
                <a:spcPts val="3582"/>
              </a:lnSpc>
            </a:pPr>
            <a:r>
              <a:rPr lang="en-US" sz="2559" b="1">
                <a:solidFill>
                  <a:srgbClr val="568CCD"/>
                </a:solidFill>
                <a:latin typeface="Open Sans Bold"/>
                <a:ea typeface="Open Sans Bold"/>
                <a:cs typeface="Open Sans Bold"/>
                <a:sym typeface="Open Sans Bold"/>
              </a:rPr>
              <a:t>·Choosing right test</a:t>
            </a:r>
          </a:p>
          <a:p>
            <a:pPr algn="ctr">
              <a:lnSpc>
                <a:spcPts val="3582"/>
              </a:lnSpc>
            </a:pPr>
            <a:endParaRPr lang="en-US" sz="2559" b="1">
              <a:solidFill>
                <a:srgbClr val="568CCD"/>
              </a:solidFill>
              <a:latin typeface="Open Sans Bold"/>
              <a:ea typeface="Open Sans Bold"/>
              <a:cs typeface="Open Sans Bold"/>
              <a:sym typeface="Open Sans Bold"/>
            </a:endParaRPr>
          </a:p>
        </p:txBody>
      </p:sp>
      <p:sp>
        <p:nvSpPr>
          <p:cNvPr id="7" name="TextBox 7"/>
          <p:cNvSpPr txBox="1"/>
          <p:nvPr/>
        </p:nvSpPr>
        <p:spPr>
          <a:xfrm>
            <a:off x="1274628" y="6414933"/>
            <a:ext cx="15984672" cy="3101744"/>
          </a:xfrm>
          <a:prstGeom prst="rect">
            <a:avLst/>
          </a:prstGeom>
        </p:spPr>
        <p:txBody>
          <a:bodyPr lIns="0" tIns="0" rIns="0" bIns="0" rtlCol="0" anchor="t">
            <a:spAutoFit/>
          </a:bodyPr>
          <a:lstStyle/>
          <a:p>
            <a:pPr algn="ctr">
              <a:lnSpc>
                <a:spcPts val="4282"/>
              </a:lnSpc>
            </a:pPr>
            <a:r>
              <a:rPr lang="en-US" sz="3059" b="1">
                <a:solidFill>
                  <a:srgbClr val="293237"/>
                </a:solidFill>
                <a:latin typeface="Open Sans Bold"/>
                <a:ea typeface="Open Sans Bold"/>
                <a:cs typeface="Open Sans Bold"/>
                <a:sym typeface="Open Sans Bold"/>
              </a:rPr>
              <a:t>PROPOSED SYSTEM</a:t>
            </a:r>
          </a:p>
          <a:p>
            <a:pPr algn="ctr">
              <a:lnSpc>
                <a:spcPts val="3442"/>
              </a:lnSpc>
            </a:pPr>
            <a:endParaRPr lang="en-US" sz="3059" b="1">
              <a:solidFill>
                <a:srgbClr val="293237"/>
              </a:solidFill>
              <a:latin typeface="Open Sans Bold"/>
              <a:ea typeface="Open Sans Bold"/>
              <a:cs typeface="Open Sans Bold"/>
              <a:sym typeface="Open Sans Bold"/>
            </a:endParaRPr>
          </a:p>
          <a:p>
            <a:pPr algn="ctr">
              <a:lnSpc>
                <a:spcPts val="3442"/>
              </a:lnSpc>
            </a:pPr>
            <a:r>
              <a:rPr lang="en-US" sz="2459" b="1">
                <a:solidFill>
                  <a:srgbClr val="568CCD"/>
                </a:solidFill>
                <a:latin typeface="Open Sans Bold"/>
                <a:ea typeface="Open Sans Bold"/>
                <a:cs typeface="Open Sans Bold"/>
                <a:sym typeface="Open Sans Bold"/>
              </a:rPr>
              <a:t>The proposed Pathology Lab system provides a smart way to users in booking the tests for the reports. The user can book the test from anywhere and at any time which saves a lot of time and not the physical effort is required. All the details given users are stored in the database with high-level security which can be checked frequently and can be modified at any time by authorized members of the application.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DC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69751"/>
            <a:ext cx="6777159" cy="7204087"/>
            <a:chOff x="0" y="0"/>
            <a:chExt cx="1784931" cy="1897373"/>
          </a:xfrm>
        </p:grpSpPr>
        <p:sp>
          <p:nvSpPr>
            <p:cNvPr id="3" name="Freeform 3"/>
            <p:cNvSpPr/>
            <p:nvPr/>
          </p:nvSpPr>
          <p:spPr>
            <a:xfrm>
              <a:off x="0" y="0"/>
              <a:ext cx="1784931" cy="1897373"/>
            </a:xfrm>
            <a:custGeom>
              <a:avLst/>
              <a:gdLst/>
              <a:ahLst/>
              <a:cxnLst/>
              <a:rect l="l" t="t" r="r" b="b"/>
              <a:pathLst>
                <a:path w="1784931" h="1897373">
                  <a:moveTo>
                    <a:pt x="38840" y="0"/>
                  </a:moveTo>
                  <a:lnTo>
                    <a:pt x="1746091" y="0"/>
                  </a:lnTo>
                  <a:cubicBezTo>
                    <a:pt x="1767542" y="0"/>
                    <a:pt x="1784931" y="17389"/>
                    <a:pt x="1784931" y="38840"/>
                  </a:cubicBezTo>
                  <a:lnTo>
                    <a:pt x="1784931" y="1858533"/>
                  </a:lnTo>
                  <a:cubicBezTo>
                    <a:pt x="1784931" y="1879984"/>
                    <a:pt x="1767542" y="1897373"/>
                    <a:pt x="1746091" y="1897373"/>
                  </a:cubicBezTo>
                  <a:lnTo>
                    <a:pt x="38840" y="1897373"/>
                  </a:lnTo>
                  <a:cubicBezTo>
                    <a:pt x="17389" y="1897373"/>
                    <a:pt x="0" y="1879984"/>
                    <a:pt x="0" y="1858533"/>
                  </a:cubicBezTo>
                  <a:lnTo>
                    <a:pt x="0" y="38840"/>
                  </a:lnTo>
                  <a:cubicBezTo>
                    <a:pt x="0" y="17389"/>
                    <a:pt x="17389" y="0"/>
                    <a:pt x="38840" y="0"/>
                  </a:cubicBezTo>
                  <a:close/>
                </a:path>
              </a:pathLst>
            </a:custGeom>
            <a:solidFill>
              <a:srgbClr val="C4F1FA"/>
            </a:solidFill>
            <a:ln w="38100" cap="rnd">
              <a:solidFill>
                <a:srgbClr val="1E5B82"/>
              </a:solidFill>
              <a:prstDash val="solid"/>
              <a:round/>
            </a:ln>
          </p:spPr>
          <p:txBody>
            <a:bodyPr/>
            <a:lstStyle/>
            <a:p>
              <a:endParaRPr lang="en-IN"/>
            </a:p>
          </p:txBody>
        </p:sp>
        <p:sp>
          <p:nvSpPr>
            <p:cNvPr id="4" name="TextBox 4"/>
            <p:cNvSpPr txBox="1"/>
            <p:nvPr/>
          </p:nvSpPr>
          <p:spPr>
            <a:xfrm>
              <a:off x="0" y="-28575"/>
              <a:ext cx="1784931" cy="1925948"/>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5" name="Freeform 5"/>
          <p:cNvSpPr/>
          <p:nvPr/>
        </p:nvSpPr>
        <p:spPr>
          <a:xfrm>
            <a:off x="7657512" y="2050728"/>
            <a:ext cx="4188564" cy="7798722"/>
          </a:xfrm>
          <a:custGeom>
            <a:avLst/>
            <a:gdLst/>
            <a:ahLst/>
            <a:cxnLst/>
            <a:rect l="l" t="t" r="r" b="b"/>
            <a:pathLst>
              <a:path w="4188564" h="7798722">
                <a:moveTo>
                  <a:pt x="0" y="0"/>
                </a:moveTo>
                <a:lnTo>
                  <a:pt x="4188564" y="0"/>
                </a:lnTo>
                <a:lnTo>
                  <a:pt x="4188564" y="7798721"/>
                </a:lnTo>
                <a:lnTo>
                  <a:pt x="0" y="7798721"/>
                </a:lnTo>
                <a:lnTo>
                  <a:pt x="0" y="0"/>
                </a:lnTo>
                <a:close/>
              </a:path>
            </a:pathLst>
          </a:custGeom>
          <a:blipFill>
            <a:blip r:embed="rId2"/>
            <a:stretch>
              <a:fillRect/>
            </a:stretch>
          </a:blipFill>
        </p:spPr>
        <p:txBody>
          <a:bodyPr/>
          <a:lstStyle/>
          <a:p>
            <a:endParaRPr lang="en-IN"/>
          </a:p>
        </p:txBody>
      </p:sp>
      <p:grpSp>
        <p:nvGrpSpPr>
          <p:cNvPr id="6" name="Group 6"/>
          <p:cNvGrpSpPr/>
          <p:nvPr/>
        </p:nvGrpSpPr>
        <p:grpSpPr>
          <a:xfrm>
            <a:off x="11399047" y="2569751"/>
            <a:ext cx="6527814" cy="7204087"/>
            <a:chOff x="0" y="0"/>
            <a:chExt cx="1719260" cy="1897373"/>
          </a:xfrm>
        </p:grpSpPr>
        <p:sp>
          <p:nvSpPr>
            <p:cNvPr id="7" name="Freeform 7"/>
            <p:cNvSpPr/>
            <p:nvPr/>
          </p:nvSpPr>
          <p:spPr>
            <a:xfrm>
              <a:off x="0" y="0"/>
              <a:ext cx="1719260" cy="1897373"/>
            </a:xfrm>
            <a:custGeom>
              <a:avLst/>
              <a:gdLst/>
              <a:ahLst/>
              <a:cxnLst/>
              <a:rect l="l" t="t" r="r" b="b"/>
              <a:pathLst>
                <a:path w="1719260" h="1897373">
                  <a:moveTo>
                    <a:pt x="40324" y="0"/>
                  </a:moveTo>
                  <a:lnTo>
                    <a:pt x="1678936" y="0"/>
                  </a:lnTo>
                  <a:cubicBezTo>
                    <a:pt x="1689630" y="0"/>
                    <a:pt x="1699887" y="4248"/>
                    <a:pt x="1707449" y="11811"/>
                  </a:cubicBezTo>
                  <a:cubicBezTo>
                    <a:pt x="1715011" y="19373"/>
                    <a:pt x="1719260" y="29629"/>
                    <a:pt x="1719260" y="40324"/>
                  </a:cubicBezTo>
                  <a:lnTo>
                    <a:pt x="1719260" y="1857049"/>
                  </a:lnTo>
                  <a:cubicBezTo>
                    <a:pt x="1719260" y="1879319"/>
                    <a:pt x="1701206" y="1897373"/>
                    <a:pt x="1678936" y="1897373"/>
                  </a:cubicBezTo>
                  <a:lnTo>
                    <a:pt x="40324" y="1897373"/>
                  </a:lnTo>
                  <a:cubicBezTo>
                    <a:pt x="29629" y="1897373"/>
                    <a:pt x="19373" y="1893124"/>
                    <a:pt x="11811" y="1885562"/>
                  </a:cubicBezTo>
                  <a:cubicBezTo>
                    <a:pt x="4248" y="1878000"/>
                    <a:pt x="0" y="1867744"/>
                    <a:pt x="0" y="1857049"/>
                  </a:cubicBezTo>
                  <a:lnTo>
                    <a:pt x="0" y="40324"/>
                  </a:lnTo>
                  <a:cubicBezTo>
                    <a:pt x="0" y="18054"/>
                    <a:pt x="18054" y="0"/>
                    <a:pt x="40324" y="0"/>
                  </a:cubicBezTo>
                  <a:close/>
                </a:path>
              </a:pathLst>
            </a:custGeom>
            <a:solidFill>
              <a:srgbClr val="C4F1FA"/>
            </a:solidFill>
            <a:ln w="38100" cap="rnd">
              <a:solidFill>
                <a:srgbClr val="1E5B82"/>
              </a:solidFill>
              <a:prstDash val="solid"/>
              <a:round/>
            </a:ln>
          </p:spPr>
          <p:txBody>
            <a:bodyPr/>
            <a:lstStyle/>
            <a:p>
              <a:endParaRPr lang="en-IN"/>
            </a:p>
          </p:txBody>
        </p:sp>
        <p:sp>
          <p:nvSpPr>
            <p:cNvPr id="8" name="TextBox 8"/>
            <p:cNvSpPr txBox="1"/>
            <p:nvPr/>
          </p:nvSpPr>
          <p:spPr>
            <a:xfrm>
              <a:off x="0" y="-28575"/>
              <a:ext cx="1719260" cy="1925948"/>
            </a:xfrm>
            <a:prstGeom prst="rect">
              <a:avLst/>
            </a:prstGeom>
          </p:spPr>
          <p:txBody>
            <a:bodyPr lIns="50800" tIns="50800" rIns="50800" bIns="50800" rtlCol="0" anchor="ctr"/>
            <a:lstStyle/>
            <a:p>
              <a:pPr marL="0" lvl="0" indent="0" algn="ctr">
                <a:lnSpc>
                  <a:spcPts val="2541"/>
                </a:lnSpc>
                <a:spcBef>
                  <a:spcPct val="0"/>
                </a:spcBef>
              </a:pPr>
              <a:endParaRPr/>
            </a:p>
          </p:txBody>
        </p:sp>
      </p:grpSp>
      <p:sp>
        <p:nvSpPr>
          <p:cNvPr id="9" name="TextBox 9"/>
          <p:cNvSpPr txBox="1"/>
          <p:nvPr/>
        </p:nvSpPr>
        <p:spPr>
          <a:xfrm>
            <a:off x="2490861" y="895350"/>
            <a:ext cx="13306278" cy="754003"/>
          </a:xfrm>
          <a:prstGeom prst="rect">
            <a:avLst/>
          </a:prstGeom>
        </p:spPr>
        <p:txBody>
          <a:bodyPr lIns="0" tIns="0" rIns="0" bIns="0" rtlCol="0" anchor="t">
            <a:spAutoFit/>
          </a:bodyPr>
          <a:lstStyle/>
          <a:p>
            <a:pPr marL="0" lvl="0" indent="0" algn="ctr">
              <a:lnSpc>
                <a:spcPts val="5657"/>
              </a:lnSpc>
              <a:spcBef>
                <a:spcPct val="0"/>
              </a:spcBef>
            </a:pPr>
            <a:r>
              <a:rPr lang="en-US" sz="4099">
                <a:solidFill>
                  <a:srgbClr val="1E5B82"/>
                </a:solidFill>
                <a:latin typeface="Codec Pro ExtraBold"/>
                <a:ea typeface="Codec Pro ExtraBold"/>
                <a:cs typeface="Codec Pro ExtraBold"/>
                <a:sym typeface="Codec Pro ExtraBold"/>
              </a:rPr>
              <a:t>HARDWARE AND SOFTWARE USE</a:t>
            </a:r>
          </a:p>
        </p:txBody>
      </p:sp>
      <p:sp>
        <p:nvSpPr>
          <p:cNvPr id="10" name="TextBox 10"/>
          <p:cNvSpPr txBox="1"/>
          <p:nvPr/>
        </p:nvSpPr>
        <p:spPr>
          <a:xfrm>
            <a:off x="855629" y="2767145"/>
            <a:ext cx="6801883" cy="6714050"/>
          </a:xfrm>
          <a:prstGeom prst="rect">
            <a:avLst/>
          </a:prstGeom>
        </p:spPr>
        <p:txBody>
          <a:bodyPr lIns="0" tIns="0" rIns="0" bIns="0" rtlCol="0" anchor="t">
            <a:spAutoFit/>
          </a:bodyPr>
          <a:lstStyle/>
          <a:p>
            <a:pPr marL="639863" lvl="1" indent="-319931" algn="just">
              <a:lnSpc>
                <a:spcPts val="4089"/>
              </a:lnSpc>
              <a:buFont typeface="Arial"/>
              <a:buChar char="•"/>
            </a:pPr>
            <a:r>
              <a:rPr lang="en-US" sz="2963">
                <a:solidFill>
                  <a:srgbClr val="1E5B82"/>
                </a:solidFill>
                <a:latin typeface="Codec Pro ExtraBold"/>
                <a:ea typeface="Codec Pro ExtraBold"/>
                <a:cs typeface="Codec Pro ExtraBold"/>
                <a:sym typeface="Codec Pro ExtraBold"/>
              </a:rPr>
              <a:t>Server: A reliable server to host website and manage databases.</a:t>
            </a:r>
          </a:p>
          <a:p>
            <a:pPr marL="639863" lvl="1" indent="-319931" algn="just">
              <a:lnSpc>
                <a:spcPts val="4089"/>
              </a:lnSpc>
              <a:buFont typeface="Arial"/>
              <a:buChar char="•"/>
            </a:pPr>
            <a:r>
              <a:rPr lang="en-US" sz="2963">
                <a:solidFill>
                  <a:srgbClr val="1E5B82"/>
                </a:solidFill>
                <a:latin typeface="Codec Pro ExtraBold"/>
                <a:ea typeface="Codec Pro ExtraBold"/>
                <a:cs typeface="Codec Pro ExtraBold"/>
                <a:sym typeface="Codec Pro ExtraBold"/>
              </a:rPr>
              <a:t>Client Devices: Desktop, laptop, or mobile devices for users to access the website.</a:t>
            </a:r>
          </a:p>
          <a:p>
            <a:pPr marL="639863" lvl="1" indent="-319931" algn="just">
              <a:lnSpc>
                <a:spcPts val="4089"/>
              </a:lnSpc>
              <a:buFont typeface="Arial"/>
              <a:buChar char="•"/>
            </a:pPr>
            <a:r>
              <a:rPr lang="en-US" sz="2963">
                <a:solidFill>
                  <a:srgbClr val="1E5B82"/>
                </a:solidFill>
                <a:latin typeface="Codec Pro ExtraBold"/>
                <a:ea typeface="Codec Pro ExtraBold"/>
                <a:cs typeface="Codec Pro ExtraBold"/>
                <a:sym typeface="Codec Pro ExtraBold"/>
              </a:rPr>
              <a:t>Network Infrastructure: Stable internet connection to ensure smooth access to the website for users and administrators.</a:t>
            </a:r>
          </a:p>
          <a:p>
            <a:pPr marL="639863" lvl="1" indent="-319931" algn="just">
              <a:lnSpc>
                <a:spcPts val="4089"/>
              </a:lnSpc>
              <a:buFont typeface="Arial"/>
              <a:buChar char="•"/>
            </a:pPr>
            <a:r>
              <a:rPr lang="en-US" sz="2963">
                <a:solidFill>
                  <a:srgbClr val="1E5B82"/>
                </a:solidFill>
                <a:latin typeface="Codec Pro ExtraBold"/>
                <a:ea typeface="Codec Pro ExtraBold"/>
                <a:cs typeface="Codec Pro ExtraBold"/>
                <a:sym typeface="Codec Pro ExtraBold"/>
              </a:rPr>
              <a:t>Backup Storage: External or cloud-based storage for backup of patient reports and data.</a:t>
            </a:r>
          </a:p>
          <a:p>
            <a:pPr marL="0" lvl="0" indent="0" algn="ctr">
              <a:lnSpc>
                <a:spcPts val="4089"/>
              </a:lnSpc>
              <a:spcBef>
                <a:spcPct val="0"/>
              </a:spcBef>
            </a:pPr>
            <a:endParaRPr lang="en-US" sz="2963">
              <a:solidFill>
                <a:srgbClr val="1E5B82"/>
              </a:solidFill>
              <a:latin typeface="Codec Pro ExtraBold"/>
              <a:ea typeface="Codec Pro ExtraBold"/>
              <a:cs typeface="Codec Pro ExtraBold"/>
              <a:sym typeface="Codec Pro ExtraBold"/>
            </a:endParaRPr>
          </a:p>
        </p:txBody>
      </p:sp>
      <p:sp>
        <p:nvSpPr>
          <p:cNvPr id="11" name="TextBox 11"/>
          <p:cNvSpPr txBox="1"/>
          <p:nvPr/>
        </p:nvSpPr>
        <p:spPr>
          <a:xfrm>
            <a:off x="11201251" y="2632652"/>
            <a:ext cx="6572870" cy="6973511"/>
          </a:xfrm>
          <a:prstGeom prst="rect">
            <a:avLst/>
          </a:prstGeom>
        </p:spPr>
        <p:txBody>
          <a:bodyPr lIns="0" tIns="0" rIns="0" bIns="0" rtlCol="0" anchor="t">
            <a:spAutoFit/>
          </a:bodyPr>
          <a:lstStyle/>
          <a:p>
            <a:pPr marL="618273" lvl="1" indent="-309137" algn="ctr">
              <a:lnSpc>
                <a:spcPts val="3951"/>
              </a:lnSpc>
              <a:buFont typeface="Arial"/>
              <a:buChar char="•"/>
            </a:pPr>
            <a:r>
              <a:rPr lang="en-US" sz="2863">
                <a:solidFill>
                  <a:srgbClr val="1E5B82"/>
                </a:solidFill>
                <a:latin typeface="Codec Pro ExtraBold"/>
                <a:ea typeface="Codec Pro ExtraBold"/>
                <a:cs typeface="Codec Pro ExtraBold"/>
                <a:sym typeface="Codec Pro ExtraBold"/>
              </a:rPr>
              <a:t>Operating System: Microsoft Windows 10 for development and deployment.</a:t>
            </a:r>
          </a:p>
          <a:p>
            <a:pPr marL="618273" lvl="1" indent="-309137" algn="ctr">
              <a:lnSpc>
                <a:spcPts val="3951"/>
              </a:lnSpc>
              <a:buFont typeface="Arial"/>
              <a:buChar char="•"/>
            </a:pPr>
            <a:r>
              <a:rPr lang="en-US" sz="2863">
                <a:solidFill>
                  <a:srgbClr val="1E5B82"/>
                </a:solidFill>
                <a:latin typeface="Codec Pro ExtraBold"/>
                <a:ea typeface="Codec Pro ExtraBold"/>
                <a:cs typeface="Codec Pro ExtraBold"/>
                <a:sym typeface="Codec Pro ExtraBold"/>
              </a:rPr>
              <a:t>Frontend Development Tool: Microsoft Visual Studio 2019.</a:t>
            </a:r>
          </a:p>
          <a:p>
            <a:pPr marL="618273" lvl="1" indent="-309137" algn="ctr">
              <a:lnSpc>
                <a:spcPts val="3951"/>
              </a:lnSpc>
              <a:buFont typeface="Arial"/>
              <a:buChar char="•"/>
            </a:pPr>
            <a:r>
              <a:rPr lang="en-US" sz="2863">
                <a:solidFill>
                  <a:srgbClr val="1E5B82"/>
                </a:solidFill>
                <a:latin typeface="Codec Pro ExtraBold"/>
                <a:ea typeface="Codec Pro ExtraBold"/>
                <a:cs typeface="Codec Pro ExtraBold"/>
                <a:sym typeface="Codec Pro ExtraBold"/>
              </a:rPr>
              <a:t>Backend Tool: SQL Server Management for database management.</a:t>
            </a:r>
          </a:p>
          <a:p>
            <a:pPr marL="618273" lvl="1" indent="-309137" algn="ctr">
              <a:lnSpc>
                <a:spcPts val="3951"/>
              </a:lnSpc>
              <a:buFont typeface="Arial"/>
              <a:buChar char="•"/>
            </a:pPr>
            <a:r>
              <a:rPr lang="en-US" sz="2863">
                <a:solidFill>
                  <a:srgbClr val="1E5B82"/>
                </a:solidFill>
                <a:latin typeface="Codec Pro ExtraBold"/>
                <a:ea typeface="Codec Pro ExtraBold"/>
                <a:cs typeface="Codec Pro ExtraBold"/>
                <a:sym typeface="Codec Pro ExtraBold"/>
              </a:rPr>
              <a:t>Programming Language: ASP.NET with C# for dynamic website functionality.</a:t>
            </a:r>
          </a:p>
          <a:p>
            <a:pPr marL="618273" lvl="1" indent="-309137" algn="ctr">
              <a:lnSpc>
                <a:spcPts val="3951"/>
              </a:lnSpc>
              <a:spcBef>
                <a:spcPct val="0"/>
              </a:spcBef>
              <a:buFont typeface="Arial"/>
              <a:buChar char="•"/>
            </a:pPr>
            <a:r>
              <a:rPr lang="en-US" sz="2863">
                <a:solidFill>
                  <a:srgbClr val="1E5B82"/>
                </a:solidFill>
                <a:latin typeface="Codec Pro ExtraBold"/>
                <a:ea typeface="Codec Pro ExtraBold"/>
                <a:cs typeface="Codec Pro ExtraBold"/>
                <a:sym typeface="Codec Pro ExtraBold"/>
              </a:rPr>
              <a:t>Database Management System: MySQL for storing and retrieving patient data and lab reports.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6404921" y="-1328204"/>
            <a:ext cx="4002837" cy="3262312"/>
          </a:xfrm>
          <a:custGeom>
            <a:avLst/>
            <a:gdLst/>
            <a:ahLst/>
            <a:cxnLst/>
            <a:rect l="l" t="t" r="r" b="b"/>
            <a:pathLst>
              <a:path w="4002837" h="3262312">
                <a:moveTo>
                  <a:pt x="0" y="0"/>
                </a:moveTo>
                <a:lnTo>
                  <a:pt x="4002837" y="0"/>
                </a:lnTo>
                <a:lnTo>
                  <a:pt x="4002837" y="3262312"/>
                </a:lnTo>
                <a:lnTo>
                  <a:pt x="0" y="3262312"/>
                </a:lnTo>
                <a:lnTo>
                  <a:pt x="0" y="0"/>
                </a:lnTo>
                <a:close/>
              </a:path>
            </a:pathLst>
          </a:custGeom>
          <a:blipFill>
            <a:blip r:embed="rId2"/>
            <a:stretch>
              <a:fillRect/>
            </a:stretch>
          </a:blipFill>
        </p:spPr>
        <p:txBody>
          <a:bodyPr/>
          <a:lstStyle/>
          <a:p>
            <a:endParaRPr lang="en-IN"/>
          </a:p>
        </p:txBody>
      </p:sp>
      <p:sp>
        <p:nvSpPr>
          <p:cNvPr id="3" name="Freeform 3"/>
          <p:cNvSpPr/>
          <p:nvPr/>
        </p:nvSpPr>
        <p:spPr>
          <a:xfrm>
            <a:off x="-2684943" y="5293072"/>
            <a:ext cx="8539110" cy="9026397"/>
          </a:xfrm>
          <a:custGeom>
            <a:avLst/>
            <a:gdLst/>
            <a:ahLst/>
            <a:cxnLst/>
            <a:rect l="l" t="t" r="r" b="b"/>
            <a:pathLst>
              <a:path w="8539110" h="9026397">
                <a:moveTo>
                  <a:pt x="0" y="0"/>
                </a:moveTo>
                <a:lnTo>
                  <a:pt x="8539110" y="0"/>
                </a:lnTo>
                <a:lnTo>
                  <a:pt x="8539110" y="9026397"/>
                </a:lnTo>
                <a:lnTo>
                  <a:pt x="0" y="9026397"/>
                </a:lnTo>
                <a:lnTo>
                  <a:pt x="0" y="0"/>
                </a:lnTo>
                <a:close/>
              </a:path>
            </a:pathLst>
          </a:custGeom>
          <a:blipFill>
            <a:blip r:embed="rId3"/>
            <a:stretch>
              <a:fillRect/>
            </a:stretch>
          </a:blipFill>
        </p:spPr>
        <p:txBody>
          <a:bodyPr/>
          <a:lstStyle/>
          <a:p>
            <a:endParaRPr lang="en-IN"/>
          </a:p>
        </p:txBody>
      </p:sp>
      <p:sp>
        <p:nvSpPr>
          <p:cNvPr id="4" name="Freeform 4"/>
          <p:cNvSpPr/>
          <p:nvPr/>
        </p:nvSpPr>
        <p:spPr>
          <a:xfrm>
            <a:off x="16143249" y="8148935"/>
            <a:ext cx="4289501" cy="4091112"/>
          </a:xfrm>
          <a:custGeom>
            <a:avLst/>
            <a:gdLst/>
            <a:ahLst/>
            <a:cxnLst/>
            <a:rect l="l" t="t" r="r" b="b"/>
            <a:pathLst>
              <a:path w="4289501" h="4091112">
                <a:moveTo>
                  <a:pt x="0" y="0"/>
                </a:moveTo>
                <a:lnTo>
                  <a:pt x="4289502" y="0"/>
                </a:lnTo>
                <a:lnTo>
                  <a:pt x="4289502" y="4091111"/>
                </a:lnTo>
                <a:lnTo>
                  <a:pt x="0" y="4091111"/>
                </a:lnTo>
                <a:lnTo>
                  <a:pt x="0" y="0"/>
                </a:lnTo>
                <a:close/>
              </a:path>
            </a:pathLst>
          </a:custGeom>
          <a:blipFill>
            <a:blip r:embed="rId4"/>
            <a:stretch>
              <a:fillRect/>
            </a:stretch>
          </a:blipFill>
        </p:spPr>
        <p:txBody>
          <a:bodyPr/>
          <a:lstStyle/>
          <a:p>
            <a:endParaRPr lang="en-IN"/>
          </a:p>
        </p:txBody>
      </p:sp>
      <p:sp>
        <p:nvSpPr>
          <p:cNvPr id="5" name="Freeform 5"/>
          <p:cNvSpPr/>
          <p:nvPr/>
        </p:nvSpPr>
        <p:spPr>
          <a:xfrm>
            <a:off x="-4094866" y="-3515283"/>
            <a:ext cx="7194779" cy="7131825"/>
          </a:xfrm>
          <a:custGeom>
            <a:avLst/>
            <a:gdLst/>
            <a:ahLst/>
            <a:cxnLst/>
            <a:rect l="l" t="t" r="r" b="b"/>
            <a:pathLst>
              <a:path w="7194779" h="7131825">
                <a:moveTo>
                  <a:pt x="0" y="0"/>
                </a:moveTo>
                <a:lnTo>
                  <a:pt x="7194779" y="0"/>
                </a:lnTo>
                <a:lnTo>
                  <a:pt x="7194779" y="7131825"/>
                </a:lnTo>
                <a:lnTo>
                  <a:pt x="0" y="7131825"/>
                </a:lnTo>
                <a:lnTo>
                  <a:pt x="0" y="0"/>
                </a:lnTo>
                <a:close/>
              </a:path>
            </a:pathLst>
          </a:custGeom>
          <a:blipFill>
            <a:blip r:embed="rId5">
              <a:alphaModFix amt="20999"/>
            </a:blip>
            <a:stretch>
              <a:fillRect/>
            </a:stretch>
          </a:blipFill>
        </p:spPr>
        <p:txBody>
          <a:bodyPr/>
          <a:lstStyle/>
          <a:p>
            <a:endParaRPr lang="en-IN"/>
          </a:p>
        </p:txBody>
      </p:sp>
      <p:sp>
        <p:nvSpPr>
          <p:cNvPr id="6" name="Freeform 6"/>
          <p:cNvSpPr/>
          <p:nvPr/>
        </p:nvSpPr>
        <p:spPr>
          <a:xfrm>
            <a:off x="472788" y="3177203"/>
            <a:ext cx="1111824" cy="1028437"/>
          </a:xfrm>
          <a:custGeom>
            <a:avLst/>
            <a:gdLst/>
            <a:ahLst/>
            <a:cxnLst/>
            <a:rect l="l" t="t" r="r" b="b"/>
            <a:pathLst>
              <a:path w="1111824" h="1028437">
                <a:moveTo>
                  <a:pt x="0" y="0"/>
                </a:moveTo>
                <a:lnTo>
                  <a:pt x="1111824" y="0"/>
                </a:lnTo>
                <a:lnTo>
                  <a:pt x="1111824" y="1028437"/>
                </a:lnTo>
                <a:lnTo>
                  <a:pt x="0" y="1028437"/>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5477950" y="369880"/>
            <a:ext cx="10665299" cy="8167081"/>
          </a:xfrm>
          <a:prstGeom prst="rect">
            <a:avLst/>
          </a:prstGeom>
        </p:spPr>
        <p:txBody>
          <a:bodyPr lIns="0" tIns="0" rIns="0" bIns="0" rtlCol="0" anchor="t">
            <a:spAutoFit/>
          </a:bodyPr>
          <a:lstStyle/>
          <a:p>
            <a:pPr algn="ctr">
              <a:lnSpc>
                <a:spcPts val="9395"/>
              </a:lnSpc>
            </a:pPr>
            <a:r>
              <a:rPr lang="en-US" sz="6711" b="1" spc="154">
                <a:solidFill>
                  <a:srgbClr val="16948A"/>
                </a:solidFill>
                <a:latin typeface="Poppins Ultra-Bold"/>
                <a:ea typeface="Poppins Ultra-Bold"/>
                <a:cs typeface="Poppins Ultra-Bold"/>
                <a:sym typeface="Poppins Ultra-Bold"/>
              </a:rPr>
              <a:t>Conclusions</a:t>
            </a:r>
          </a:p>
          <a:p>
            <a:pPr algn="just">
              <a:lnSpc>
                <a:spcPts val="9395"/>
              </a:lnSpc>
            </a:pPr>
            <a:endParaRPr lang="en-US" sz="6711" b="1" spc="154">
              <a:solidFill>
                <a:srgbClr val="16948A"/>
              </a:solidFill>
              <a:latin typeface="Poppins Ultra-Bold"/>
              <a:ea typeface="Poppins Ultra-Bold"/>
              <a:cs typeface="Poppins Ultra-Bold"/>
              <a:sym typeface="Poppins Ultra-Bold"/>
            </a:endParaRPr>
          </a:p>
          <a:p>
            <a:pPr algn="just">
              <a:lnSpc>
                <a:spcPts val="3795"/>
              </a:lnSpc>
            </a:pPr>
            <a:r>
              <a:rPr lang="en-US" sz="2711" b="1" spc="62">
                <a:solidFill>
                  <a:srgbClr val="16948A"/>
                </a:solidFill>
                <a:latin typeface="Poppins Ultra-Bold"/>
                <a:ea typeface="Poppins Ultra-Bold"/>
                <a:cs typeface="Poppins Ultra-Bold"/>
                <a:sym typeface="Poppins Ultra-Bold"/>
              </a:rPr>
              <a:t>The project successfully streamlines the process of accessing pathology lab reports by enabling patients to retrieve their reports online, reducing the need for manual effort and travel. By incorporating features like online test booking, user support, the system enhances user convenience. Additionally, the proposed system improves efficiency and accuracy in managing patient data, with minimal human intervention, leading to faster, more reliable results and decision-making. Overall, this system offers a modern solution to laboratory operations, benefiting both users and administrators.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1035</Words>
  <Application>Microsoft Office PowerPoint</Application>
  <PresentationFormat>Custom</PresentationFormat>
  <Paragraphs>110</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Poppins Ultra-Bold</vt:lpstr>
      <vt:lpstr>Public Sans Heavy</vt:lpstr>
      <vt:lpstr>Open Sans</vt:lpstr>
      <vt:lpstr>Arial</vt:lpstr>
      <vt:lpstr>Open Sans Light</vt:lpstr>
      <vt:lpstr>Brick Sans</vt:lpstr>
      <vt:lpstr>Calibri</vt:lpstr>
      <vt:lpstr>Open Sans Bold</vt:lpstr>
      <vt:lpstr>Codec Pro ExtraBold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PATHOLOGY LAB</dc:title>
  <dc:creator>YASHVI KHOKHARIYA</dc:creator>
  <cp:lastModifiedBy>YASHVI KHOKHARIYA</cp:lastModifiedBy>
  <cp:revision>1</cp:revision>
  <dcterms:created xsi:type="dcterms:W3CDTF">2006-08-16T00:00:00Z</dcterms:created>
  <dcterms:modified xsi:type="dcterms:W3CDTF">2024-10-03T05:40:54Z</dcterms:modified>
  <dc:identifier>DAGSVlgK0ZQ</dc:identifier>
</cp:coreProperties>
</file>